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39"/>
  </p:notesMasterIdLst>
  <p:handoutMasterIdLst>
    <p:handoutMasterId r:id="rId40"/>
  </p:handoutMasterIdLst>
  <p:sldIdLst>
    <p:sldId id="256" r:id="rId3"/>
    <p:sldId id="257" r:id="rId4"/>
    <p:sldId id="282" r:id="rId5"/>
    <p:sldId id="283" r:id="rId6"/>
    <p:sldId id="315" r:id="rId7"/>
    <p:sldId id="313" r:id="rId8"/>
    <p:sldId id="31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6" r:id="rId27"/>
    <p:sldId id="303" r:id="rId28"/>
    <p:sldId id="305" r:id="rId29"/>
    <p:sldId id="308" r:id="rId30"/>
    <p:sldId id="318" r:id="rId31"/>
    <p:sldId id="316" r:id="rId32"/>
    <p:sldId id="317" r:id="rId33"/>
    <p:sldId id="309" r:id="rId34"/>
    <p:sldId id="307" r:id="rId35"/>
    <p:sldId id="311" r:id="rId36"/>
    <p:sldId id="312" r:id="rId37"/>
    <p:sldId id="304" r:id="rId3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94656" autoAdjust="0"/>
  </p:normalViewPr>
  <p:slideViewPr>
    <p:cSldViewPr>
      <p:cViewPr>
        <p:scale>
          <a:sx n="85" d="100"/>
          <a:sy n="85" d="100"/>
        </p:scale>
        <p:origin x="-1720" y="-1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6CFE1F-9CEC-5342-A739-A645BA415377}" type="datetimeFigureOut">
              <a:rPr lang="en-US" smtClean="0"/>
              <a:t>02/11/16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B2C39-4ED0-9044-8D8D-4781E8425DB8}" type="slidenum">
              <a:rPr lang="en-US" smtClean="0"/>
              <a:t>‹#›</a:t>
            </a:fld>
            <a:endParaRPr lang="en-US"/>
          </a:p>
        </p:txBody>
      </p:sp>
    </p:spTree>
    <p:extLst>
      <p:ext uri="{BB962C8B-B14F-4D97-AF65-F5344CB8AC3E}">
        <p14:creationId xmlns:p14="http://schemas.microsoft.com/office/powerpoint/2010/main" val="2022018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02/11/16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r>
              <a:rPr lang="en-US" smtClean="0"/>
              <a:t>January 2017</a:t>
            </a:r>
            <a:endParaRPr lang="sv-SE" dirty="0"/>
          </a:p>
        </p:txBody>
      </p:sp>
      <p:sp>
        <p:nvSpPr>
          <p:cNvPr id="5" name="Footer Placeholder 4"/>
          <p:cNvSpPr>
            <a:spLocks noGrp="1"/>
          </p:cNvSpPr>
          <p:nvPr>
            <p:ph type="ftr" sz="quarter" idx="11"/>
          </p:nvPr>
        </p:nvSpPr>
        <p:spPr/>
        <p:txBody>
          <a:bodyPr/>
          <a:lstStyle/>
          <a:p>
            <a:r>
              <a:rPr lang="sv-SE" smtClean="0"/>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7" name="Picture 4"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9" name="Rectangle 8"/>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10"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25525" y="1067099"/>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625525" y="3581400"/>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0"/>
          <p:cNvSpPr>
            <a:spLocks noGrp="1"/>
          </p:cNvSpPr>
          <p:nvPr>
            <p:ph type="ftr" sz="quarter" idx="14"/>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Slide </a:t>
            </a:r>
            <a:fld id="{3E2134A0-B095-5346-8BCF-1B9E4BD81E26}" type="slidenum">
              <a:rPr lang="en-US"/>
              <a:pPr>
                <a:defRPr/>
              </a:pPr>
              <a:t>‹#›</a:t>
            </a:fld>
            <a:endParaRPr lang="en-US"/>
          </a:p>
        </p:txBody>
      </p:sp>
      <p:sp>
        <p:nvSpPr>
          <p:cNvPr id="16" name="Date Placeholder 3"/>
          <p:cNvSpPr>
            <a:spLocks noGrp="1"/>
          </p:cNvSpPr>
          <p:nvPr>
            <p:ph type="dt" sz="half" idx="16"/>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299300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5"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6"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7"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Slide </a:t>
            </a:r>
            <a:fld id="{90C0402E-CFA7-BF43-A7B6-8911668F1871}" type="slidenum">
              <a:rPr lang="en-US"/>
              <a:pPr>
                <a:defRPr/>
              </a:pPr>
              <a:t>‹#›</a:t>
            </a:fld>
            <a:endParaRPr lang="en-US"/>
          </a:p>
        </p:txBody>
      </p:sp>
      <p:sp>
        <p:nvSpPr>
          <p:cNvPr id="9"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2756558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6" name="Rectangle 5"/>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2" name="Title 1"/>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50095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Slide </a:t>
            </a:r>
            <a:fld id="{5EB99DFE-4B9D-4046-BD60-F1C57BD53E19}" type="slidenum">
              <a:rPr lang="en-US"/>
              <a:pPr>
                <a:defRPr/>
              </a:pPr>
              <a:t>‹#›</a:t>
            </a:fld>
            <a:endParaRPr lang="en-US"/>
          </a:p>
        </p:txBody>
      </p:sp>
      <p:sp>
        <p:nvSpPr>
          <p:cNvPr id="9"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126961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3" name="Rectangle 2"/>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4"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5" name="Slide Number Placeholder 4"/>
          <p:cNvSpPr>
            <a:spLocks noGrp="1"/>
          </p:cNvSpPr>
          <p:nvPr>
            <p:ph type="sldNum" sz="quarter" idx="11"/>
          </p:nvPr>
        </p:nvSpPr>
        <p:spPr/>
        <p:txBody>
          <a:bodyPr/>
          <a:lstStyle>
            <a:lvl1pPr>
              <a:defRPr/>
            </a:lvl1pPr>
          </a:lstStyle>
          <a:p>
            <a:pPr>
              <a:defRPr/>
            </a:pPr>
            <a:r>
              <a:rPr lang="en-US"/>
              <a:t>Slide </a:t>
            </a:r>
            <a:fld id="{62E31D7D-0B8D-F348-81EE-472C2B414801}" type="slidenum">
              <a:rPr lang="en-US"/>
              <a:pPr>
                <a:defRPr/>
              </a:pPr>
              <a:t>‹#›</a:t>
            </a:fld>
            <a:endParaRPr lang="en-US"/>
          </a:p>
        </p:txBody>
      </p:sp>
      <p:sp>
        <p:nvSpPr>
          <p:cNvPr id="6"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1531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en-US" smtClean="0"/>
              <a:t>January 2017</a:t>
            </a:r>
            <a:endParaRPr lang="sv-SE" dirty="0"/>
          </a:p>
        </p:txBody>
      </p:sp>
      <p:sp>
        <p:nvSpPr>
          <p:cNvPr id="5" name="Footer Placeholder 4"/>
          <p:cNvSpPr>
            <a:spLocks noGrp="1"/>
          </p:cNvSpPr>
          <p:nvPr>
            <p:ph type="ftr" sz="quarter" idx="11"/>
          </p:nvPr>
        </p:nvSpPr>
        <p:spPr/>
        <p:txBody>
          <a:bodyPr/>
          <a:lstStyle/>
          <a:p>
            <a:r>
              <a:rPr lang="sv-SE" smtClean="0"/>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pic>
        <p:nvPicPr>
          <p:cNvPr id="9"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pic>
        <p:nvPicPr>
          <p:cNvPr id="10"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en-US" smtClean="0"/>
              <a:t>January 2017</a:t>
            </a:r>
            <a:endParaRPr lang="sv-SE" dirty="0"/>
          </a:p>
        </p:txBody>
      </p:sp>
      <p:sp>
        <p:nvSpPr>
          <p:cNvPr id="8" name="Footer Placeholder 7"/>
          <p:cNvSpPr>
            <a:spLocks noGrp="1"/>
          </p:cNvSpPr>
          <p:nvPr>
            <p:ph type="ftr" sz="quarter" idx="11"/>
          </p:nvPr>
        </p:nvSpPr>
        <p:spPr/>
        <p:txBody>
          <a:bodyPr/>
          <a:lstStyle/>
          <a:p>
            <a:r>
              <a:rPr lang="sv-SE" smtClean="0"/>
              <a:t>He II   J. G. Weisend II</a:t>
            </a:r>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
        <p:nvSpPr>
          <p:cNvPr id="13" name="Espace réservé du numéro de diapositive 5"/>
          <p:cNvSpPr>
            <a:spLocks noGrp="1"/>
          </p:cNvSpPr>
          <p:nvPr>
            <p:ph type="sldNum" sz="quarter" idx="4"/>
          </p:nvPr>
        </p:nvSpPr>
        <p:spPr>
          <a:xfrm>
            <a:off x="8674925" y="6492875"/>
            <a:ext cx="469075" cy="365125"/>
          </a:xfrm>
          <a:prstGeom prst="rect">
            <a:avLst/>
          </a:prstGeom>
        </p:spPr>
        <p:txBody>
          <a:bodyPr/>
          <a:lstStyle>
            <a:lvl1pPr>
              <a:defRPr lang="sv-SE" sz="1200" smtClean="0">
                <a:solidFill>
                  <a:schemeClr val="bg1">
                    <a:lumMod val="50000"/>
                  </a:schemeClr>
                </a:solidFill>
              </a:defRPr>
            </a:lvl1pPr>
          </a:lstStyle>
          <a:p>
            <a:fld id="{551115BC-487E-4422-894C-CB7CD3E79223}" type="slidenum">
              <a:rPr lang="fr-FR" smtClean="0"/>
              <a:pPr/>
              <a:t>‹#›</a:t>
            </a:fld>
            <a:endParaRPr lang="fr-FR"/>
          </a:p>
        </p:txBody>
      </p:sp>
    </p:spTree>
    <p:extLst>
      <p:ext uri="{BB962C8B-B14F-4D97-AF65-F5344CB8AC3E}">
        <p14:creationId xmlns:p14="http://schemas.microsoft.com/office/powerpoint/2010/main" val="361658516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p>
            <a:pPr eaLnBrk="0" fontAlgn="base" hangingPunct="0">
              <a:lnSpc>
                <a:spcPct val="90000"/>
              </a:lnSpc>
              <a:spcBef>
                <a:spcPct val="0"/>
              </a:spcBef>
              <a:spcAft>
                <a:spcPct val="0"/>
              </a:spcAft>
              <a:defRPr/>
            </a:pPr>
            <a:endParaRPr lang="en-US" sz="2600" dirty="0">
              <a:solidFill>
                <a:srgbClr val="B81414"/>
              </a:solidFill>
              <a:latin typeface="Helvetica" pitchFamily="49" charset="0"/>
              <a:ea typeface="Arial" pitchFamily="49" charset="0"/>
              <a:cs typeface="Arial" pitchFamily="49" charset="0"/>
            </a:endParaRPr>
          </a:p>
        </p:txBody>
      </p:sp>
      <p:pic>
        <p:nvPicPr>
          <p:cNvPr id="5" name="Picture 7" descr="FRIB_ppt_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smtClean="0"/>
              <a:t>Click to edit Master title style</a:t>
            </a:r>
            <a:endParaRPr lang="en-US" dirty="0"/>
          </a:p>
        </p:txBody>
      </p:sp>
    </p:spTree>
    <p:extLst>
      <p:ext uri="{BB962C8B-B14F-4D97-AF65-F5344CB8AC3E}">
        <p14:creationId xmlns:p14="http://schemas.microsoft.com/office/powerpoint/2010/main" val="361783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6" descr="FRIB_ppt_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RIB_ppt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8"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Slide </a:t>
            </a:r>
            <a:fld id="{ABCE5B6B-B055-3047-AD2F-72771CE564EC}" type="slidenum">
              <a:rPr lang="en-US"/>
              <a:pPr>
                <a:defRPr/>
              </a:pPr>
              <a:t>‹#›</a:t>
            </a:fld>
            <a:endParaRPr lang="en-US"/>
          </a:p>
        </p:txBody>
      </p:sp>
      <p:sp>
        <p:nvSpPr>
          <p:cNvPr id="11"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2712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5" name="Picture 6"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8"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644573" y="1071564"/>
            <a:ext cx="4423227"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10"/>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Slide </a:t>
            </a:r>
            <a:fld id="{489C569A-D225-324F-BF0A-1ADECFCF6F16}" type="slidenum">
              <a:rPr lang="en-US"/>
              <a:pPr>
                <a:defRPr/>
              </a:pPr>
              <a:t>‹#›</a:t>
            </a:fld>
            <a:endParaRPr lang="en-US"/>
          </a:p>
        </p:txBody>
      </p:sp>
      <p:sp>
        <p:nvSpPr>
          <p:cNvPr id="12" name="Date Placeholder 3"/>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375856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5" name="Picture 6"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8"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10"/>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Slide </a:t>
            </a:r>
            <a:fld id="{78DEE2C4-57A7-F549-9851-CEFD6693DDB1}" type="slidenum">
              <a:rPr lang="en-US"/>
              <a:pPr>
                <a:defRPr/>
              </a:pPr>
              <a:t>‹#›</a:t>
            </a:fld>
            <a:endParaRPr lang="en-US"/>
          </a:p>
        </p:txBody>
      </p:sp>
      <p:sp>
        <p:nvSpPr>
          <p:cNvPr id="12" name="Date Placeholder 3"/>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570808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January 2017</a:t>
            </a:r>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He II   J. G. Weisend II</a:t>
            </a:r>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3" r:id="rId5"/>
  </p:sldLayoutIdLst>
  <p:hf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8991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6091" tIns="22437" rIns="56091" bIns="22437" numCol="1" anchor="t"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76200" y="1066800"/>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10"/>
          <p:cNvSpPr>
            <a:spLocks noGrp="1"/>
          </p:cNvSpPr>
          <p:nvPr>
            <p:ph type="ftr" sz="quarter" idx="3"/>
          </p:nvPr>
        </p:nvSpPr>
        <p:spPr>
          <a:xfrm>
            <a:off x="3810000" y="6324600"/>
            <a:ext cx="5181600" cy="196850"/>
          </a:xfrm>
          <a:prstGeom prst="rect">
            <a:avLst/>
          </a:prstGeom>
        </p:spPr>
        <p:txBody>
          <a:bodyPr lIns="0" tIns="0" rIns="0" bIns="0" anchor="ct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fr-FR" smtClean="0"/>
              <a:t>He II   J. G. Weisend II</a:t>
            </a:r>
            <a:endParaRPr lang="en-US" dirty="0"/>
          </a:p>
        </p:txBody>
      </p:sp>
      <p:sp>
        <p:nvSpPr>
          <p:cNvPr id="21" name="Slide Number Placeholder 4"/>
          <p:cNvSpPr>
            <a:spLocks noGrp="1"/>
          </p:cNvSpPr>
          <p:nvPr>
            <p:ph type="sldNum" sz="quarter" idx="4"/>
          </p:nvPr>
        </p:nvSpPr>
        <p:spPr>
          <a:xfrm>
            <a:off x="8229600" y="6553200"/>
            <a:ext cx="762000" cy="196850"/>
          </a:xfrm>
          <a:prstGeom prst="rect">
            <a:avLst/>
          </a:prstGeom>
        </p:spPr>
        <p:txBody>
          <a:bodyPr vert="horz" wrap="square" lIns="0" tIns="0" rIns="0" bIns="0" numCol="1" anchor="ctr" anchorCtr="0" compatLnSpc="1">
            <a:prstTxWarp prst="textNoShape">
              <a:avLst/>
            </a:prstTxWarp>
          </a:bodyPr>
          <a:lstStyle>
            <a:lvl1pPr algn="r" eaLnBrk="0" hangingPunct="0">
              <a:lnSpc>
                <a:spcPct val="90000"/>
              </a:lnSpc>
              <a:defRPr sz="1000">
                <a:solidFill>
                  <a:srgbClr val="064308"/>
                </a:solidFill>
                <a:cs typeface="Arial" charset="0"/>
              </a:defRPr>
            </a:lvl1pPr>
          </a:lstStyle>
          <a:p>
            <a:pPr fontAlgn="base">
              <a:spcBef>
                <a:spcPct val="0"/>
              </a:spcBef>
              <a:spcAft>
                <a:spcPct val="0"/>
              </a:spcAft>
              <a:defRPr/>
            </a:pPr>
            <a:r>
              <a:rPr lang="en-US">
                <a:latin typeface="Arial" charset="0"/>
                <a:ea typeface="ＭＳ Ｐゴシック" charset="0"/>
              </a:rPr>
              <a:t>Slide </a:t>
            </a:r>
            <a:fld id="{6AD96C47-D751-7348-A55F-72E57EBC1940}" type="slidenum">
              <a:rPr lang="en-US">
                <a:latin typeface="Arial" charset="0"/>
                <a:ea typeface="ＭＳ Ｐゴシック" charset="0"/>
              </a:rPr>
              <a:pPr fontAlgn="base">
                <a:spcBef>
                  <a:spcPct val="0"/>
                </a:spcBef>
                <a:spcAft>
                  <a:spcPct val="0"/>
                </a:spcAft>
                <a:defRPr/>
              </a:pPr>
              <a:t>‹#›</a:t>
            </a:fld>
            <a:endParaRPr lang="en-US">
              <a:latin typeface="Arial" charset="0"/>
              <a:ea typeface="ＭＳ Ｐゴシック" charset="0"/>
            </a:endParaRPr>
          </a:p>
        </p:txBody>
      </p:sp>
      <p:sp>
        <p:nvSpPr>
          <p:cNvPr id="22" name="Date Placeholder 3"/>
          <p:cNvSpPr>
            <a:spLocks noGrp="1"/>
          </p:cNvSpPr>
          <p:nvPr>
            <p:ph type="dt" sz="half" idx="2"/>
          </p:nvPr>
        </p:nvSpPr>
        <p:spPr>
          <a:xfrm>
            <a:off x="3810000" y="6553200"/>
            <a:ext cx="4343400" cy="196850"/>
          </a:xfrm>
          <a:prstGeom prst="rect">
            <a:avLst/>
          </a:prstGeom>
        </p:spPr>
        <p:txBody>
          <a:bodyPr lIns="0" tIns="0" rIns="0" bIns="0" anchor="ct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38586248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hdr="0"/>
  <p:txStyles>
    <p:titleStyle>
      <a:lvl1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450"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0" fontAlgn="base" hangingPunct="0">
        <a:lnSpc>
          <a:spcPct val="90000"/>
        </a:lnSpc>
        <a:spcBef>
          <a:spcPts val="1200"/>
        </a:spcBef>
        <a:spcAft>
          <a:spcPct val="0"/>
        </a:spcAft>
        <a:buSzPct val="100000"/>
        <a:buFont typeface="Wingdings" charset="0"/>
        <a:buChar char="§"/>
        <a:defRPr sz="2200">
          <a:solidFill>
            <a:srgbClr val="064308"/>
          </a:solidFill>
          <a:latin typeface="Arial" charset="0"/>
          <a:ea typeface="ＭＳ Ｐゴシック" pitchFamily="-65" charset="-128"/>
          <a:cs typeface="ＭＳ Ｐゴシック" pitchFamily="-65" charset="-128"/>
        </a:defRPr>
      </a:lvl1pPr>
      <a:lvl2pPr marL="365125" indent="-153988" algn="l" defTabSz="806450" rtl="0" eaLnBrk="0" fontAlgn="base" hangingPunct="0">
        <a:lnSpc>
          <a:spcPct val="90000"/>
        </a:lnSpc>
        <a:spcBef>
          <a:spcPts val="200"/>
        </a:spcBef>
        <a:spcAft>
          <a:spcPct val="0"/>
        </a:spcAft>
        <a:buSzPct val="100000"/>
        <a:buFont typeface="Arial" charset="0"/>
        <a:buChar char="•"/>
        <a:defRPr sz="2000">
          <a:solidFill>
            <a:schemeClr val="tx1"/>
          </a:solidFill>
          <a:latin typeface="Arial" charset="0"/>
          <a:ea typeface="ＭＳ Ｐゴシック" charset="-128"/>
          <a:cs typeface="ＭＳ Ｐゴシック"/>
        </a:defRPr>
      </a:lvl2pPr>
      <a:lvl3pPr marL="593725" indent="-163513" algn="l" defTabSz="806450" rtl="0" eaLnBrk="0" fontAlgn="base" hangingPunct="0">
        <a:lnSpc>
          <a:spcPct val="90000"/>
        </a:lnSpc>
        <a:spcBef>
          <a:spcPts val="200"/>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0" fontAlgn="base" hangingPunct="0">
        <a:lnSpc>
          <a:spcPct val="90000"/>
        </a:lnSpc>
        <a:spcBef>
          <a:spcPts val="200"/>
        </a:spcBef>
        <a:spcAft>
          <a:spcPct val="0"/>
        </a:spcAft>
        <a:buClr>
          <a:srgbClr val="999999"/>
        </a:buClr>
        <a:buSzPct val="100000"/>
        <a:buFont typeface="Arial"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0" fontAlgn="base" hangingPunct="0">
        <a:lnSpc>
          <a:spcPct val="90000"/>
        </a:lnSpc>
        <a:spcBef>
          <a:spcPts val="200"/>
        </a:spcBef>
        <a:spcAft>
          <a:spcPct val="0"/>
        </a:spcAft>
        <a:buClr>
          <a:srgbClr val="999999"/>
        </a:buClr>
        <a:buSzPct val="100000"/>
        <a:buFont typeface="Lucida Grande" charset="0"/>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wmf"/><Relationship Id="rId5" Type="http://schemas.openxmlformats.org/officeDocument/2006/relationships/oleObject" Target="../embeddings/oleObject3.bin"/><Relationship Id="rId6" Type="http://schemas.openxmlformats.org/officeDocument/2006/relationships/image" Target="../media/image10.wmf"/><Relationship Id="rId7" Type="http://schemas.openxmlformats.org/officeDocument/2006/relationships/oleObject" Target="../embeddings/oleObject4.bin"/><Relationship Id="rId8"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wmf"/><Relationship Id="rId5" Type="http://schemas.openxmlformats.org/officeDocument/2006/relationships/oleObject" Target="../embeddings/oleObject6.bin"/><Relationship Id="rId6" Type="http://schemas.openxmlformats.org/officeDocument/2006/relationships/image" Target="../media/image14.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7.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9.wmf"/><Relationship Id="rId5" Type="http://schemas.openxmlformats.org/officeDocument/2006/relationships/oleObject" Target="../embeddings/oleObject10.bin"/><Relationship Id="rId6" Type="http://schemas.openxmlformats.org/officeDocument/2006/relationships/image" Target="../media/image20.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5.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smtClean="0"/>
              <a:t>He II</a:t>
            </a:r>
            <a:endParaRPr lang="en-GB" noProof="0" dirty="0"/>
          </a:p>
        </p:txBody>
      </p:sp>
      <p:sp>
        <p:nvSpPr>
          <p:cNvPr id="3" name="Subtitle 2"/>
          <p:cNvSpPr>
            <a:spLocks noGrp="1"/>
          </p:cNvSpPr>
          <p:nvPr>
            <p:ph type="subTitle" idx="1"/>
          </p:nvPr>
        </p:nvSpPr>
        <p:spPr/>
        <p:txBody>
          <a:bodyPr>
            <a:noAutofit/>
          </a:bodyPr>
          <a:lstStyle/>
          <a:p>
            <a:r>
              <a:rPr lang="en-GB" sz="2000" noProof="0" dirty="0" smtClean="0">
                <a:solidFill>
                  <a:schemeClr val="bg1"/>
                </a:solidFill>
              </a:rPr>
              <a:t>J. G. Weisend II</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sv-SE" sz="1400" dirty="0" err="1" smtClean="0">
                <a:solidFill>
                  <a:srgbClr val="FFFFFF"/>
                </a:solidFill>
              </a:rPr>
              <a:t>January</a:t>
            </a:r>
            <a:r>
              <a:rPr lang="sv-SE" sz="1400" dirty="0" smtClean="0">
                <a:solidFill>
                  <a:srgbClr val="FFFFFF"/>
                </a:solidFill>
              </a:rPr>
              <a:t> 2017</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139136" cy="1143000"/>
          </a:xfrm>
        </p:spPr>
        <p:txBody>
          <a:bodyPr/>
          <a:lstStyle/>
          <a:p>
            <a:r>
              <a:rPr lang="en-US" dirty="0">
                <a:ea typeface="ＭＳ Ｐゴシック" charset="0"/>
                <a:cs typeface="ＭＳ Ｐゴシック" charset="0"/>
              </a:rPr>
              <a:t>Quantized Vortices</a:t>
            </a:r>
            <a:br>
              <a:rPr lang="en-US" dirty="0">
                <a:ea typeface="ＭＳ Ｐゴシック" charset="0"/>
                <a:cs typeface="ＭＳ Ｐゴシック" charset="0"/>
              </a:rPr>
            </a:br>
            <a:r>
              <a:rPr lang="en-US" dirty="0">
                <a:ea typeface="ＭＳ Ｐゴシック" charset="0"/>
                <a:cs typeface="ＭＳ Ｐゴシック" charset="0"/>
              </a:rPr>
              <a:t>(or does He II at 1 K rotate in a bucket)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5" name="Content Placeholder 8"/>
          <p:cNvSpPr>
            <a:spLocks noGrp="1"/>
          </p:cNvSpPr>
          <p:nvPr>
            <p:ph idx="1"/>
          </p:nvPr>
        </p:nvSpPr>
        <p:spPr>
          <a:xfrm>
            <a:off x="35496" y="1484784"/>
            <a:ext cx="8991600" cy="5027613"/>
          </a:xfrm>
        </p:spPr>
        <p:txBody>
          <a:bodyPr>
            <a:normAutofit fontScale="85000" lnSpcReduction="20000"/>
          </a:bodyPr>
          <a:lstStyle/>
          <a:p>
            <a:r>
              <a:rPr lang="en-US" dirty="0">
                <a:solidFill>
                  <a:srgbClr val="000000"/>
                </a:solidFill>
                <a:ea typeface="ＭＳ Ｐゴシック" charset="0"/>
                <a:cs typeface="ＭＳ Ｐゴシック" charset="0"/>
              </a:rPr>
              <a:t>At 1 K He II is almost entirely the superfluid component and thus has almost 0 viscosity. This would imply that He at 1 K in a spinning bucket </a:t>
            </a:r>
            <a:r>
              <a:rPr lang="en-US" dirty="0" err="1">
                <a:solidFill>
                  <a:srgbClr val="000000"/>
                </a:solidFill>
                <a:ea typeface="ＭＳ Ｐゴシック" charset="0"/>
                <a:cs typeface="ＭＳ Ｐゴシック" charset="0"/>
              </a:rPr>
              <a:t>wouldn</a:t>
            </a:r>
            <a:r>
              <a:rPr lang="ja-JP" altLang="en-US"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t rotate but it does. What</a:t>
            </a:r>
            <a:r>
              <a:rPr lang="ja-JP" altLang="en-US" dirty="0">
                <a:solidFill>
                  <a:srgbClr val="000000"/>
                </a:solidFill>
                <a:ea typeface="ＭＳ Ｐゴシック" charset="0"/>
                <a:cs typeface="ＭＳ Ｐゴシック" charset="0"/>
              </a:rPr>
              <a:t>’</a:t>
            </a:r>
            <a:r>
              <a:rPr lang="en-US" altLang="ja-JP" dirty="0">
                <a:solidFill>
                  <a:srgbClr val="000000"/>
                </a:solidFill>
                <a:ea typeface="ＭＳ Ｐゴシック" charset="0"/>
                <a:cs typeface="ＭＳ Ｐゴシック" charset="0"/>
              </a:rPr>
              <a:t>s the answer?</a:t>
            </a:r>
          </a:p>
          <a:p>
            <a:pPr lvl="1"/>
            <a:r>
              <a:rPr lang="en-US" dirty="0">
                <a:solidFill>
                  <a:srgbClr val="000000"/>
                </a:solidFill>
                <a:ea typeface="ＭＳ Ｐゴシック" charset="0"/>
              </a:rPr>
              <a:t>The vortices are quantized:</a:t>
            </a:r>
          </a:p>
          <a:p>
            <a:pPr lvl="1"/>
            <a:endParaRPr lang="en-US" dirty="0">
              <a:solidFill>
                <a:srgbClr val="000000"/>
              </a:solidFill>
              <a:ea typeface="ＭＳ Ｐゴシック" charset="0"/>
            </a:endParaRPr>
          </a:p>
          <a:p>
            <a:pPr lvl="1">
              <a:buFont typeface="Wingdings" charset="0"/>
              <a:buNone/>
            </a:pPr>
            <a:endParaRPr lang="en-US" dirty="0">
              <a:solidFill>
                <a:srgbClr val="000000"/>
              </a:solidFill>
              <a:ea typeface="ＭＳ Ｐゴシック" charset="0"/>
            </a:endParaRPr>
          </a:p>
          <a:p>
            <a:r>
              <a:rPr lang="en-US" dirty="0">
                <a:solidFill>
                  <a:srgbClr val="000000"/>
                </a:solidFill>
                <a:ea typeface="ＭＳ Ｐゴシック" charset="0"/>
                <a:cs typeface="ＭＳ Ｐゴシック" charset="0"/>
              </a:rPr>
              <a:t>Solves rotating bucket problem</a:t>
            </a:r>
          </a:p>
          <a:p>
            <a:pPr>
              <a:buFont typeface="Wingdings" charset="0"/>
              <a:buNone/>
            </a:pPr>
            <a:endParaRPr lang="en-US" dirty="0">
              <a:solidFill>
                <a:srgbClr val="000000"/>
              </a:solidFill>
              <a:ea typeface="ＭＳ Ｐゴシック" charset="0"/>
              <a:cs typeface="ＭＳ Ｐゴシック" charset="0"/>
            </a:endParaRPr>
          </a:p>
          <a:p>
            <a:pPr lvl="1"/>
            <a:r>
              <a:rPr lang="en-US" dirty="0">
                <a:solidFill>
                  <a:srgbClr val="000000"/>
                </a:solidFill>
                <a:ea typeface="ＭＳ Ｐゴシック" charset="0"/>
              </a:rPr>
              <a:t>In the body of the fluid:</a:t>
            </a:r>
          </a:p>
          <a:p>
            <a:pPr lvl="1">
              <a:buFont typeface="Arial" charset="0"/>
              <a:buNone/>
            </a:pPr>
            <a:endParaRPr lang="en-US" dirty="0">
              <a:solidFill>
                <a:srgbClr val="000000"/>
              </a:solidFill>
              <a:ea typeface="ＭＳ Ｐゴシック" charset="0"/>
            </a:endParaRPr>
          </a:p>
          <a:p>
            <a:pPr lvl="1"/>
            <a:r>
              <a:rPr lang="en-US" dirty="0">
                <a:solidFill>
                  <a:srgbClr val="000000"/>
                </a:solidFill>
                <a:ea typeface="ＭＳ Ｐゴシック" charset="0"/>
              </a:rPr>
              <a:t>At the wall:</a:t>
            </a:r>
          </a:p>
          <a:p>
            <a:r>
              <a:rPr lang="en-US" dirty="0">
                <a:solidFill>
                  <a:srgbClr val="000000"/>
                </a:solidFill>
                <a:ea typeface="ＭＳ Ｐゴシック" charset="0"/>
                <a:cs typeface="ＭＳ Ｐゴシック" charset="0"/>
              </a:rPr>
              <a:t>This has been experimentally observed</a:t>
            </a:r>
          </a:p>
          <a:p>
            <a:r>
              <a:rPr lang="en-US" dirty="0">
                <a:solidFill>
                  <a:srgbClr val="000000"/>
                </a:solidFill>
                <a:ea typeface="ＭＳ Ｐゴシック" charset="0"/>
                <a:cs typeface="ＭＳ Ｐゴシック" charset="0"/>
              </a:rPr>
              <a:t>The quantized vortices in the superfluid component are an important part of heat transfer mechanism in He II</a:t>
            </a:r>
          </a:p>
          <a:p>
            <a:endParaRPr lang="en-US" dirty="0">
              <a:solidFill>
                <a:srgbClr val="000000"/>
              </a:solidFill>
              <a:ea typeface="ＭＳ Ｐゴシック" charset="0"/>
              <a:cs typeface="ＭＳ Ｐゴシック" charset="0"/>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769790094"/>
              </p:ext>
            </p:extLst>
          </p:nvPr>
        </p:nvGraphicFramePr>
        <p:xfrm>
          <a:off x="3995936" y="2420888"/>
          <a:ext cx="2379663" cy="838200"/>
        </p:xfrm>
        <a:graphic>
          <a:graphicData uri="http://schemas.openxmlformats.org/presentationml/2006/ole">
            <mc:AlternateContent xmlns:mc="http://schemas.openxmlformats.org/markup-compatibility/2006">
              <mc:Choice xmlns:v="urn:schemas-microsoft-com:vml" Requires="v">
                <p:oleObj spid="_x0000_s63754" name="Equation" r:id="rId3" imgW="1117115" imgH="393529" progId="Equation.3">
                  <p:embed/>
                </p:oleObj>
              </mc:Choice>
              <mc:Fallback>
                <p:oleObj name="Equation" r:id="rId3" imgW="111711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420888"/>
                        <a:ext cx="23796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4167091739"/>
              </p:ext>
            </p:extLst>
          </p:nvPr>
        </p:nvGraphicFramePr>
        <p:xfrm>
          <a:off x="3707904" y="3933056"/>
          <a:ext cx="1008112" cy="492271"/>
        </p:xfrm>
        <a:graphic>
          <a:graphicData uri="http://schemas.openxmlformats.org/presentationml/2006/ole">
            <mc:AlternateContent xmlns:mc="http://schemas.openxmlformats.org/markup-compatibility/2006">
              <mc:Choice xmlns:v="urn:schemas-microsoft-com:vml" Requires="v">
                <p:oleObj spid="_x0000_s63755" name="Equation" r:id="rId5" imgW="571252" imgH="241195" progId="Equation.3">
                  <p:embed/>
                </p:oleObj>
              </mc:Choice>
              <mc:Fallback>
                <p:oleObj name="Equation" r:id="rId5" imgW="571252"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933056"/>
                        <a:ext cx="1008112" cy="492271"/>
                      </a:xfrm>
                      <a:prstGeom prst="rect">
                        <a:avLst/>
                      </a:prstGeom>
                      <a:noFill/>
                      <a:ln>
                        <a:noFill/>
                      </a:ln>
                      <a:effec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3274364480"/>
              </p:ext>
            </p:extLst>
          </p:nvPr>
        </p:nvGraphicFramePr>
        <p:xfrm>
          <a:off x="2267744" y="4581128"/>
          <a:ext cx="1152128" cy="486707"/>
        </p:xfrm>
        <a:graphic>
          <a:graphicData uri="http://schemas.openxmlformats.org/presentationml/2006/ole">
            <mc:AlternateContent xmlns:mc="http://schemas.openxmlformats.org/markup-compatibility/2006">
              <mc:Choice xmlns:v="urn:schemas-microsoft-com:vml" Requires="v">
                <p:oleObj spid="_x0000_s63756" name="Equation" r:id="rId7" imgW="571252" imgH="241195" progId="Equation.3">
                  <p:embed/>
                </p:oleObj>
              </mc:Choice>
              <mc:Fallback>
                <p:oleObj name="Equation" r:id="rId7" imgW="571252"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4581128"/>
                        <a:ext cx="1152128" cy="486707"/>
                      </a:xfrm>
                      <a:prstGeom prst="rect">
                        <a:avLst/>
                      </a:prstGeom>
                      <a:noFill/>
                      <a:ln>
                        <a:noFill/>
                      </a:ln>
                      <a:effectLst/>
                    </p:spPr>
                  </p:pic>
                </p:oleObj>
              </mc:Fallback>
            </mc:AlternateContent>
          </a:graphicData>
        </a:graphic>
      </p:graphicFrame>
      <p:sp>
        <p:nvSpPr>
          <p:cNvPr id="3" name="Date Placeholder 2"/>
          <p:cNvSpPr>
            <a:spLocks noGrp="1"/>
          </p:cNvSpPr>
          <p:nvPr>
            <p:ph type="dt" sz="half" idx="10"/>
          </p:nvPr>
        </p:nvSpPr>
        <p:spPr/>
        <p:txBody>
          <a:bodyPr/>
          <a:lstStyle/>
          <a:p>
            <a:r>
              <a:rPr lang="en-US" smtClean="0"/>
              <a:t>January 2017</a:t>
            </a:r>
            <a:endParaRPr lang="sv-SE" dirty="0"/>
          </a:p>
        </p:txBody>
      </p:sp>
      <p:sp>
        <p:nvSpPr>
          <p:cNvPr id="9" name="Footer Placeholder 8"/>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2497397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139136" cy="1143000"/>
          </a:xfrm>
        </p:spPr>
        <p:txBody>
          <a:bodyPr>
            <a:normAutofit/>
          </a:bodyPr>
          <a:lstStyle/>
          <a:p>
            <a:pPr algn="ctr"/>
            <a:r>
              <a:rPr lang="en-US" sz="2800" dirty="0">
                <a:ea typeface="ＭＳ Ｐゴシック" charset="0"/>
                <a:cs typeface="ＭＳ Ｐゴシック" charset="0"/>
              </a:rPr>
              <a:t>Direct Observation of </a:t>
            </a:r>
            <a:r>
              <a:rPr lang="en-US" sz="2800" dirty="0" smtClean="0">
                <a:ea typeface="ＭＳ Ｐゴシック" charset="0"/>
                <a:cs typeface="ＭＳ Ｐゴシック" charset="0"/>
              </a:rPr>
              <a:t>Quantized </a:t>
            </a:r>
            <a:r>
              <a:rPr lang="en-US" sz="2800" dirty="0">
                <a:ea typeface="ＭＳ Ｐゴシック" charset="0"/>
                <a:cs typeface="ＭＳ Ｐゴシック" charset="0"/>
              </a:rPr>
              <a:t>Vortices </a:t>
            </a:r>
            <a:r>
              <a:rPr lang="en-US" sz="2800" dirty="0" smtClean="0">
                <a:ea typeface="ＭＳ Ｐゴシック" charset="0"/>
                <a:cs typeface="ＭＳ Ｐゴシック" charset="0"/>
              </a:rPr>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via </a:t>
            </a:r>
            <a:r>
              <a:rPr lang="en-US" sz="2800" dirty="0">
                <a:ea typeface="ＭＳ Ｐゴシック" charset="0"/>
                <a:cs typeface="ＭＳ Ｐゴシック" charset="0"/>
              </a:rPr>
              <a:t>Electron Trapping</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5" name="Picture 4"/>
          <p:cNvPicPr>
            <a:picLocks noChangeAspect="1"/>
          </p:cNvPicPr>
          <p:nvPr/>
        </p:nvPicPr>
        <p:blipFill>
          <a:blip r:embed="rId2"/>
          <a:stretch>
            <a:fillRect/>
          </a:stretch>
        </p:blipFill>
        <p:spPr>
          <a:xfrm>
            <a:off x="2555776" y="1484783"/>
            <a:ext cx="3816424" cy="5211393"/>
          </a:xfrm>
          <a:prstGeom prst="rect">
            <a:avLst/>
          </a:prstGeom>
        </p:spPr>
      </p:pic>
      <p:sp>
        <p:nvSpPr>
          <p:cNvPr id="3" name="Date Placeholder 2"/>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2658894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632"/>
            <a:ext cx="7139136" cy="1143000"/>
          </a:xfrm>
        </p:spPr>
        <p:txBody>
          <a:bodyPr/>
          <a:lstStyle/>
          <a:p>
            <a:r>
              <a:rPr lang="en-US" dirty="0">
                <a:ea typeface="ＭＳ Ｐゴシック" charset="0"/>
                <a:cs typeface="ＭＳ Ｐゴシック" charset="0"/>
              </a:rPr>
              <a:t>Heat Transfer in He II</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 name="Content Placeholder 1"/>
          <p:cNvSpPr>
            <a:spLocks noGrp="1"/>
          </p:cNvSpPr>
          <p:nvPr>
            <p:ph idx="1"/>
          </p:nvPr>
        </p:nvSpPr>
        <p:spPr>
          <a:xfrm>
            <a:off x="128468" y="1484784"/>
            <a:ext cx="8991600" cy="5027613"/>
          </a:xfrm>
        </p:spPr>
        <p:txBody>
          <a:bodyPr>
            <a:normAutofit lnSpcReduction="10000"/>
          </a:bodyPr>
          <a:lstStyle/>
          <a:p>
            <a:r>
              <a:rPr lang="en-US" dirty="0">
                <a:solidFill>
                  <a:srgbClr val="000000"/>
                </a:solidFill>
                <a:ea typeface="ＭＳ Ｐゴシック" charset="0"/>
                <a:cs typeface="ＭＳ Ｐゴシック" charset="0"/>
              </a:rPr>
              <a:t>The basic mechanism is internal convection:</a:t>
            </a:r>
          </a:p>
          <a:p>
            <a:endParaRPr lang="en-US"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pPr>
              <a:buFont typeface="Wingdings" charset="0"/>
              <a:buNone/>
            </a:pPr>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No net mass flow</a:t>
            </a:r>
          </a:p>
          <a:p>
            <a:r>
              <a:rPr lang="en-US" dirty="0">
                <a:solidFill>
                  <a:srgbClr val="000000"/>
                </a:solidFill>
                <a:ea typeface="ＭＳ Ｐゴシック" charset="0"/>
                <a:cs typeface="ＭＳ Ｐゴシック" charset="0"/>
              </a:rPr>
              <a:t>Note that this is not conduction or classical convection but an entirely different heat transfer mechanism</a:t>
            </a:r>
          </a:p>
          <a:p>
            <a:r>
              <a:rPr lang="en-US" dirty="0">
                <a:solidFill>
                  <a:srgbClr val="000000"/>
                </a:solidFill>
                <a:ea typeface="ＭＳ Ｐゴシック" charset="0"/>
                <a:cs typeface="ＭＳ Ｐゴシック" charset="0"/>
              </a:rPr>
              <a:t>This can be extremely efficient (more than 1000x better than conduction through copper)</a:t>
            </a:r>
          </a:p>
          <a:p>
            <a:endParaRPr lang="en-US" dirty="0">
              <a:ea typeface="ＭＳ Ｐゴシック" charset="0"/>
              <a:cs typeface="ＭＳ Ｐゴシック" charset="0"/>
            </a:endParaRPr>
          </a:p>
        </p:txBody>
      </p:sp>
      <p:grpSp>
        <p:nvGrpSpPr>
          <p:cNvPr id="6" name="Group 1"/>
          <p:cNvGrpSpPr>
            <a:grpSpLocks/>
          </p:cNvGrpSpPr>
          <p:nvPr/>
        </p:nvGrpSpPr>
        <p:grpSpPr bwMode="auto">
          <a:xfrm>
            <a:off x="1475656" y="2204864"/>
            <a:ext cx="5257800" cy="1981200"/>
            <a:chOff x="1447800" y="1600200"/>
            <a:chExt cx="5257800" cy="1981200"/>
          </a:xfrm>
        </p:grpSpPr>
        <p:sp>
          <p:nvSpPr>
            <p:cNvPr id="7" name="Rectangle 11"/>
            <p:cNvSpPr>
              <a:spLocks noChangeArrowheads="1"/>
            </p:cNvSpPr>
            <p:nvPr/>
          </p:nvSpPr>
          <p:spPr bwMode="auto">
            <a:xfrm>
              <a:off x="2209800" y="1600200"/>
              <a:ext cx="4267200" cy="1295400"/>
            </a:xfrm>
            <a:prstGeom prst="rect">
              <a:avLst/>
            </a:prstGeom>
            <a:solidFill>
              <a:srgbClr val="00B0F0"/>
            </a:solidFill>
            <a:ln w="9525">
              <a:solidFill>
                <a:schemeClr val="tx1"/>
              </a:solidFill>
              <a:miter lim="800000"/>
              <a:headEnd/>
              <a:tailEnd/>
            </a:ln>
          </p:spPr>
          <p:txBody>
            <a:bodyPr wrap="none" anchor="ctr"/>
            <a:lstStyle/>
            <a:p>
              <a:pPr algn="ctr"/>
              <a:endParaRPr lang="en-US"/>
            </a:p>
          </p:txBody>
        </p:sp>
        <p:sp>
          <p:nvSpPr>
            <p:cNvPr id="8" name="Line 12"/>
            <p:cNvSpPr>
              <a:spLocks noChangeShapeType="1"/>
            </p:cNvSpPr>
            <p:nvPr/>
          </p:nvSpPr>
          <p:spPr bwMode="auto">
            <a:xfrm>
              <a:off x="3505200" y="19812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 Box 13"/>
            <p:cNvSpPr txBox="1">
              <a:spLocks noChangeArrowheads="1"/>
            </p:cNvSpPr>
            <p:nvPr/>
          </p:nvSpPr>
          <p:spPr bwMode="auto">
            <a:xfrm>
              <a:off x="1447800" y="1905000"/>
              <a:ext cx="44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Q</a:t>
              </a:r>
            </a:p>
          </p:txBody>
        </p:sp>
        <p:sp>
          <p:nvSpPr>
            <p:cNvPr id="10" name="Text Box 14"/>
            <p:cNvSpPr txBox="1">
              <a:spLocks noChangeArrowheads="1"/>
            </p:cNvSpPr>
            <p:nvPr/>
          </p:nvSpPr>
          <p:spPr bwMode="auto">
            <a:xfrm>
              <a:off x="2117725" y="300355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T</a:t>
              </a:r>
              <a:r>
                <a:rPr lang="en-US" b="1" baseline="-25000"/>
                <a:t>H</a:t>
              </a:r>
              <a:endParaRPr lang="en-US" b="1"/>
            </a:p>
          </p:txBody>
        </p:sp>
        <p:sp>
          <p:nvSpPr>
            <p:cNvPr id="11" name="Rectangle 15"/>
            <p:cNvSpPr>
              <a:spLocks noChangeArrowheads="1"/>
            </p:cNvSpPr>
            <p:nvPr/>
          </p:nvSpPr>
          <p:spPr bwMode="auto">
            <a:xfrm>
              <a:off x="60198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T</a:t>
              </a:r>
              <a:r>
                <a:rPr lang="en-US" sz="2400" b="1" baseline="-25000"/>
                <a:t>L</a:t>
              </a:r>
              <a:endParaRPr lang="en-US" sz="2400" b="1"/>
            </a:p>
          </p:txBody>
        </p:sp>
        <p:sp>
          <p:nvSpPr>
            <p:cNvPr id="12" name="Text Box 17"/>
            <p:cNvSpPr txBox="1">
              <a:spLocks noChangeArrowheads="1"/>
            </p:cNvSpPr>
            <p:nvPr/>
          </p:nvSpPr>
          <p:spPr bwMode="auto">
            <a:xfrm>
              <a:off x="2819400" y="1752600"/>
              <a:ext cx="66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V </a:t>
              </a:r>
              <a:r>
                <a:rPr lang="en-US" b="1" baseline="-25000"/>
                <a:t>n</a:t>
              </a:r>
            </a:p>
          </p:txBody>
        </p:sp>
        <p:sp>
          <p:nvSpPr>
            <p:cNvPr id="13" name="Line 18"/>
            <p:cNvSpPr>
              <a:spLocks noChangeShapeType="1"/>
            </p:cNvSpPr>
            <p:nvPr/>
          </p:nvSpPr>
          <p:spPr bwMode="auto">
            <a:xfrm flipH="1">
              <a:off x="4038600" y="2438400"/>
              <a:ext cx="1143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Text Box 19"/>
            <p:cNvSpPr txBox="1">
              <a:spLocks noChangeArrowheads="1"/>
            </p:cNvSpPr>
            <p:nvPr/>
          </p:nvSpPr>
          <p:spPr bwMode="auto">
            <a:xfrm>
              <a:off x="5334000" y="2133600"/>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V</a:t>
              </a:r>
              <a:r>
                <a:rPr lang="en-US" b="1" baseline="-25000"/>
                <a:t>s</a:t>
              </a:r>
              <a:endParaRPr lang="en-US" b="1"/>
            </a:p>
          </p:txBody>
        </p:sp>
        <p:sp>
          <p:nvSpPr>
            <p:cNvPr id="15" name="Line 20"/>
            <p:cNvSpPr>
              <a:spLocks noChangeShapeType="1"/>
            </p:cNvSpPr>
            <p:nvPr/>
          </p:nvSpPr>
          <p:spPr bwMode="auto">
            <a:xfrm>
              <a:off x="1524000" y="25146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3" name="Date Placeholder 2"/>
          <p:cNvSpPr>
            <a:spLocks noGrp="1"/>
          </p:cNvSpPr>
          <p:nvPr>
            <p:ph type="dt" sz="half" idx="10"/>
          </p:nvPr>
        </p:nvSpPr>
        <p:spPr/>
        <p:txBody>
          <a:bodyPr/>
          <a:lstStyle/>
          <a:p>
            <a:r>
              <a:rPr lang="en-US" smtClean="0"/>
              <a:t>January 2017</a:t>
            </a:r>
            <a:endParaRPr lang="sv-SE" dirty="0"/>
          </a:p>
        </p:txBody>
      </p:sp>
      <p:sp>
        <p:nvSpPr>
          <p:cNvPr id="16" name="Footer Placeholder 1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5359935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7139136" cy="1143000"/>
          </a:xfrm>
        </p:spPr>
        <p:txBody>
          <a:bodyPr/>
          <a:lstStyle/>
          <a:p>
            <a:r>
              <a:rPr lang="en-US" dirty="0">
                <a:ea typeface="ＭＳ Ｐゴシック" charset="0"/>
                <a:cs typeface="ＭＳ Ｐゴシック" charset="0"/>
              </a:rPr>
              <a:t>Heat Transfer in He II</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 name="Content Placeholder 1"/>
          <p:cNvSpPr>
            <a:spLocks noGrp="1"/>
          </p:cNvSpPr>
          <p:nvPr>
            <p:ph idx="1"/>
          </p:nvPr>
        </p:nvSpPr>
        <p:spPr>
          <a:xfrm>
            <a:off x="12350" y="1412776"/>
            <a:ext cx="8991600" cy="5027613"/>
          </a:xfrm>
        </p:spPr>
        <p:txBody>
          <a:bodyPr>
            <a:normAutofit fontScale="92500" lnSpcReduction="20000"/>
          </a:bodyPr>
          <a:lstStyle/>
          <a:p>
            <a:r>
              <a:rPr lang="en-US" dirty="0">
                <a:solidFill>
                  <a:srgbClr val="000000"/>
                </a:solidFill>
                <a:ea typeface="ＭＳ Ｐゴシック" charset="0"/>
                <a:cs typeface="ＭＳ Ｐゴシック" charset="0"/>
              </a:rPr>
              <a:t>There are 2 heat transfer regimes:</a:t>
            </a:r>
          </a:p>
          <a:p>
            <a:pPr lvl="1"/>
            <a:r>
              <a:rPr lang="en-US" b="1" dirty="0" err="1">
                <a:solidFill>
                  <a:srgbClr val="000000"/>
                </a:solidFill>
                <a:ea typeface="ＭＳ Ｐゴシック" charset="0"/>
              </a:rPr>
              <a:t>V</a:t>
            </a:r>
            <a:r>
              <a:rPr lang="en-US" b="1" baseline="-25000" dirty="0" err="1">
                <a:solidFill>
                  <a:srgbClr val="000000"/>
                </a:solidFill>
                <a:ea typeface="ＭＳ Ｐゴシック" charset="0"/>
              </a:rPr>
              <a:t>s</a:t>
            </a:r>
            <a:r>
              <a:rPr lang="en-US" b="1" baseline="30000" dirty="0">
                <a:solidFill>
                  <a:srgbClr val="000000"/>
                </a:solidFill>
                <a:ea typeface="ＭＳ Ｐゴシック" charset="0"/>
              </a:rPr>
              <a:t> </a:t>
            </a:r>
            <a:r>
              <a:rPr lang="en-US" b="1" dirty="0">
                <a:solidFill>
                  <a:srgbClr val="000000"/>
                </a:solidFill>
                <a:ea typeface="ＭＳ Ｐゴシック" charset="0"/>
              </a:rPr>
              <a:t>&lt; V </a:t>
            </a:r>
            <a:r>
              <a:rPr lang="en-US" b="1" baseline="-25000" dirty="0" err="1">
                <a:solidFill>
                  <a:srgbClr val="000000"/>
                </a:solidFill>
                <a:ea typeface="ＭＳ Ｐゴシック" charset="0"/>
              </a:rPr>
              <a:t>sc</a:t>
            </a:r>
            <a:endParaRPr lang="en-US" b="1" baseline="-25000" dirty="0">
              <a:solidFill>
                <a:srgbClr val="000000"/>
              </a:solidFill>
              <a:ea typeface="ＭＳ Ｐゴシック" charset="0"/>
            </a:endParaRPr>
          </a:p>
          <a:p>
            <a:pPr lvl="1"/>
            <a:endParaRPr lang="en-US" sz="3200" b="1" baseline="-25000" dirty="0">
              <a:solidFill>
                <a:srgbClr val="000000"/>
              </a:solidFill>
              <a:ea typeface="ＭＳ Ｐゴシック" charset="0"/>
            </a:endParaRPr>
          </a:p>
          <a:p>
            <a:pPr lvl="1">
              <a:buFont typeface="Arial" charset="0"/>
              <a:buNone/>
            </a:pPr>
            <a:endParaRPr lang="en-US" sz="3200" b="1" baseline="-25000" dirty="0">
              <a:solidFill>
                <a:srgbClr val="000000"/>
              </a:solidFill>
              <a:ea typeface="ＭＳ Ｐゴシック" charset="0"/>
            </a:endParaRPr>
          </a:p>
          <a:p>
            <a:pPr lvl="1">
              <a:buFont typeface="Arial" charset="0"/>
              <a:buNone/>
            </a:pPr>
            <a:endParaRPr lang="en-US" sz="3200" b="1" baseline="-25000" dirty="0">
              <a:solidFill>
                <a:srgbClr val="000000"/>
              </a:solidFill>
              <a:ea typeface="ＭＳ Ｐゴシック" charset="0"/>
            </a:endParaRPr>
          </a:p>
          <a:p>
            <a:pPr lvl="1">
              <a:buFont typeface="Arial" charset="0"/>
              <a:buNone/>
            </a:pPr>
            <a:endParaRPr lang="en-US" sz="3200" b="1" baseline="-25000" dirty="0">
              <a:solidFill>
                <a:srgbClr val="000000"/>
              </a:solidFill>
              <a:ea typeface="ＭＳ Ｐゴシック" charset="0"/>
            </a:endParaRPr>
          </a:p>
          <a:p>
            <a:pPr lvl="1"/>
            <a:r>
              <a:rPr lang="en-US" b="1" dirty="0" err="1">
                <a:solidFill>
                  <a:srgbClr val="000000"/>
                </a:solidFill>
                <a:ea typeface="ＭＳ Ｐゴシック" charset="0"/>
              </a:rPr>
              <a:t>V</a:t>
            </a:r>
            <a:r>
              <a:rPr lang="en-US" b="1" baseline="-25000" dirty="0" err="1">
                <a:solidFill>
                  <a:srgbClr val="000000"/>
                </a:solidFill>
                <a:ea typeface="ＭＳ Ｐゴシック" charset="0"/>
              </a:rPr>
              <a:t>s</a:t>
            </a:r>
            <a:r>
              <a:rPr lang="en-US" b="1" baseline="30000" dirty="0">
                <a:solidFill>
                  <a:srgbClr val="000000"/>
                </a:solidFill>
                <a:ea typeface="ＭＳ Ｐゴシック" charset="0"/>
              </a:rPr>
              <a:t> </a:t>
            </a:r>
            <a:r>
              <a:rPr lang="en-US" b="1" dirty="0">
                <a:solidFill>
                  <a:srgbClr val="000000"/>
                </a:solidFill>
                <a:ea typeface="ＭＳ Ｐゴシック" charset="0"/>
              </a:rPr>
              <a:t>&gt; V </a:t>
            </a:r>
            <a:r>
              <a:rPr lang="en-US" b="1" baseline="-25000" dirty="0" err="1">
                <a:solidFill>
                  <a:srgbClr val="000000"/>
                </a:solidFill>
                <a:ea typeface="ＭＳ Ｐゴシック" charset="0"/>
              </a:rPr>
              <a:t>sc</a:t>
            </a:r>
            <a:endParaRPr lang="en-US" b="1" baseline="-25000" dirty="0">
              <a:solidFill>
                <a:srgbClr val="000000"/>
              </a:solidFill>
              <a:ea typeface="ＭＳ Ｐゴシック" charset="0"/>
            </a:endParaRPr>
          </a:p>
          <a:p>
            <a:pPr lvl="2"/>
            <a:r>
              <a:rPr lang="en-US" dirty="0">
                <a:solidFill>
                  <a:srgbClr val="000000"/>
                </a:solidFill>
                <a:ea typeface="ヒラギノ角ゴ Pro W3" charset="0"/>
                <a:cs typeface="ヒラギノ角ゴ Pro W3" charset="0"/>
              </a:rPr>
              <a:t>Mutual Friction Regime (quantized vortices interact with the viscosity of the normal component</a:t>
            </a:r>
          </a:p>
          <a:p>
            <a:pPr>
              <a:buFont typeface="Wingdings" charset="0"/>
              <a:buNone/>
            </a:pPr>
            <a:r>
              <a:rPr lang="en-US" sz="2800" dirty="0">
                <a:solidFill>
                  <a:srgbClr val="000000"/>
                </a:solidFill>
                <a:ea typeface="ＭＳ Ｐゴシック" charset="0"/>
                <a:cs typeface="ＭＳ Ｐゴシック" charset="0"/>
              </a:rPr>
              <a:t> </a:t>
            </a:r>
          </a:p>
          <a:p>
            <a:pPr>
              <a:buFont typeface="Wingdings" charset="0"/>
              <a:buNone/>
            </a:pPr>
            <a:endParaRPr lang="en-US" sz="2800"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As V </a:t>
            </a:r>
            <a:r>
              <a:rPr lang="en-US" baseline="-25000" dirty="0" err="1">
                <a:solidFill>
                  <a:srgbClr val="000000"/>
                </a:solidFill>
                <a:ea typeface="ＭＳ Ｐゴシック" charset="0"/>
                <a:cs typeface="ＭＳ Ｐゴシック" charset="0"/>
              </a:rPr>
              <a:t>sc</a:t>
            </a:r>
            <a:r>
              <a:rPr lang="en-US" dirty="0">
                <a:solidFill>
                  <a:srgbClr val="000000"/>
                </a:solidFill>
                <a:ea typeface="ＭＳ Ｐゴシック" charset="0"/>
                <a:cs typeface="ＭＳ Ｐゴシック" charset="0"/>
              </a:rPr>
              <a:t> ~ </a:t>
            </a:r>
            <a:r>
              <a:rPr lang="en-US" dirty="0" smtClean="0">
                <a:solidFill>
                  <a:srgbClr val="000000"/>
                </a:solidFill>
                <a:ea typeface="ＭＳ Ｐゴシック" charset="0"/>
                <a:cs typeface="ＭＳ Ｐゴシック" charset="0"/>
              </a:rPr>
              <a:t>d</a:t>
            </a:r>
            <a:r>
              <a:rPr lang="en-US" baseline="30000" dirty="0" smtClean="0">
                <a:solidFill>
                  <a:srgbClr val="000000"/>
                </a:solidFill>
                <a:ea typeface="ＭＳ Ｐゴシック" charset="0"/>
                <a:cs typeface="ＭＳ Ｐゴシック" charset="0"/>
              </a:rPr>
              <a:t>-1</a:t>
            </a:r>
            <a:r>
              <a:rPr lang="en-US" baseline="30000" dirty="0">
                <a:solidFill>
                  <a:srgbClr val="000000"/>
                </a:solidFill>
                <a:ea typeface="ＭＳ Ｐゴシック" charset="0"/>
                <a:cs typeface="ＭＳ Ｐゴシック" charset="0"/>
              </a:rPr>
              <a:t>/4</a:t>
            </a:r>
            <a:r>
              <a:rPr lang="en-US" dirty="0">
                <a:solidFill>
                  <a:srgbClr val="000000"/>
                </a:solidFill>
                <a:ea typeface="ＭＳ Ｐゴシック" charset="0"/>
                <a:cs typeface="ＭＳ Ｐゴシック" charset="0"/>
              </a:rPr>
              <a:t> (</a:t>
            </a:r>
            <a:r>
              <a:rPr lang="en-US" dirty="0" err="1">
                <a:solidFill>
                  <a:srgbClr val="000000"/>
                </a:solidFill>
                <a:ea typeface="ＭＳ Ｐゴシック" charset="0"/>
                <a:cs typeface="ＭＳ Ｐゴシック" charset="0"/>
              </a:rPr>
              <a:t>cgs</a:t>
            </a:r>
            <a:r>
              <a:rPr lang="en-US" dirty="0">
                <a:solidFill>
                  <a:srgbClr val="000000"/>
                </a:solidFill>
                <a:ea typeface="ＭＳ Ｐゴシック" charset="0"/>
                <a:cs typeface="ＭＳ Ｐゴシック" charset="0"/>
              </a:rPr>
              <a:t> units) the mutual friction regime is </a:t>
            </a:r>
            <a:r>
              <a:rPr lang="en-US" dirty="0" smtClean="0">
                <a:solidFill>
                  <a:srgbClr val="000000"/>
                </a:solidFill>
                <a:ea typeface="ＭＳ Ｐゴシック" charset="0"/>
                <a:cs typeface="ＭＳ Ｐゴシック" charset="0"/>
              </a:rPr>
              <a:t>applicable </a:t>
            </a:r>
            <a:r>
              <a:rPr lang="en-US" dirty="0">
                <a:solidFill>
                  <a:srgbClr val="000000"/>
                </a:solidFill>
                <a:ea typeface="ＭＳ Ｐゴシック" charset="0"/>
                <a:cs typeface="ＭＳ Ｐゴシック" charset="0"/>
              </a:rPr>
              <a:t>in </a:t>
            </a:r>
            <a:r>
              <a:rPr lang="en-US" dirty="0" smtClean="0">
                <a:solidFill>
                  <a:srgbClr val="000000"/>
                </a:solidFill>
                <a:ea typeface="ＭＳ Ｐゴシック" charset="0"/>
                <a:cs typeface="ＭＳ Ｐゴシック" charset="0"/>
              </a:rPr>
              <a:t>most engineering </a:t>
            </a:r>
            <a:r>
              <a:rPr lang="en-US" dirty="0">
                <a:solidFill>
                  <a:srgbClr val="000000"/>
                </a:solidFill>
                <a:ea typeface="ＭＳ Ｐゴシック" charset="0"/>
                <a:cs typeface="ＭＳ Ｐゴシック" charset="0"/>
              </a:rPr>
              <a:t>applications of He II</a:t>
            </a:r>
          </a:p>
          <a:p>
            <a:endParaRPr lang="en-US" dirty="0">
              <a:solidFill>
                <a:srgbClr val="000000"/>
              </a:solidFill>
              <a:ea typeface="ＭＳ Ｐゴシック" charset="0"/>
              <a:cs typeface="ＭＳ Ｐゴシック"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991247649"/>
              </p:ext>
            </p:extLst>
          </p:nvPr>
        </p:nvGraphicFramePr>
        <p:xfrm>
          <a:off x="2483768" y="2060848"/>
          <a:ext cx="2362200" cy="1063625"/>
        </p:xfrm>
        <a:graphic>
          <a:graphicData uri="http://schemas.openxmlformats.org/presentationml/2006/ole">
            <mc:AlternateContent xmlns:mc="http://schemas.openxmlformats.org/markup-compatibility/2006">
              <mc:Choice xmlns:v="urn:schemas-microsoft-com:vml" Requires="v">
                <p:oleObj spid="_x0000_s65714" name="Equation" r:id="rId3" imgW="1016000" imgH="457200" progId="Equation.3">
                  <p:embed/>
                </p:oleObj>
              </mc:Choice>
              <mc:Fallback>
                <p:oleObj name="Equation" r:id="rId3" imgW="1016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060848"/>
                        <a:ext cx="23622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285290598"/>
              </p:ext>
            </p:extLst>
          </p:nvPr>
        </p:nvGraphicFramePr>
        <p:xfrm>
          <a:off x="2411760" y="4149080"/>
          <a:ext cx="3305175" cy="1219200"/>
        </p:xfrm>
        <a:graphic>
          <a:graphicData uri="http://schemas.openxmlformats.org/presentationml/2006/ole">
            <mc:AlternateContent xmlns:mc="http://schemas.openxmlformats.org/markup-compatibility/2006">
              <mc:Choice xmlns:v="urn:schemas-microsoft-com:vml" Requires="v">
                <p:oleObj spid="_x0000_s65715" name="Equation" r:id="rId5" imgW="1307532" imgH="482391" progId="Equation.3">
                  <p:embed/>
                </p:oleObj>
              </mc:Choice>
              <mc:Fallback>
                <p:oleObj name="Equation" r:id="rId5" imgW="1307532"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4149080"/>
                        <a:ext cx="3305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t>January 2017</a:t>
            </a:r>
            <a:endParaRPr lang="sv-SE" dirty="0"/>
          </a:p>
        </p:txBody>
      </p:sp>
      <p:sp>
        <p:nvSpPr>
          <p:cNvPr id="8" name="Footer Placeholder 7"/>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372334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139136" cy="1143000"/>
          </a:xfrm>
        </p:spPr>
        <p:txBody>
          <a:bodyPr/>
          <a:lstStyle/>
          <a:p>
            <a:r>
              <a:rPr lang="en-US" dirty="0">
                <a:ea typeface="ＭＳ Ｐゴシック" charset="0"/>
                <a:cs typeface="ＭＳ Ｐゴシック" charset="0"/>
              </a:rPr>
              <a:t>Heat Conductivity Function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6134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25237885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139136" cy="1143000"/>
          </a:xfrm>
        </p:spPr>
        <p:txBody>
          <a:bodyPr/>
          <a:lstStyle/>
          <a:p>
            <a:r>
              <a:rPr lang="en-US" dirty="0">
                <a:ea typeface="ＭＳ Ｐゴシック" charset="0"/>
                <a:cs typeface="ＭＳ Ｐゴシック" charset="0"/>
              </a:rPr>
              <a:t>He II Heat Transfer Limits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5" name="Content Placeholder 1"/>
          <p:cNvSpPr>
            <a:spLocks noGrp="1"/>
          </p:cNvSpPr>
          <p:nvPr>
            <p:ph idx="1"/>
          </p:nvPr>
        </p:nvSpPr>
        <p:spPr>
          <a:xfrm>
            <a:off x="117416" y="1412776"/>
            <a:ext cx="8991600" cy="5027613"/>
          </a:xfrm>
        </p:spPr>
        <p:txBody>
          <a:bodyPr/>
          <a:lstStyle/>
          <a:p>
            <a:r>
              <a:rPr lang="en-US" sz="2400" dirty="0">
                <a:solidFill>
                  <a:srgbClr val="000000"/>
                </a:solidFill>
                <a:ea typeface="ＭＳ Ｐゴシック" charset="0"/>
                <a:cs typeface="ＭＳ Ｐゴシック" charset="0"/>
              </a:rPr>
              <a:t>In pressurized He II:  T </a:t>
            </a:r>
            <a:r>
              <a:rPr lang="en-US" sz="2400" baseline="-25000" dirty="0">
                <a:solidFill>
                  <a:srgbClr val="000000"/>
                </a:solidFill>
                <a:ea typeface="ＭＳ Ｐゴシック" charset="0"/>
                <a:cs typeface="ＭＳ Ｐゴシック" charset="0"/>
              </a:rPr>
              <a:t>h</a:t>
            </a:r>
            <a:r>
              <a:rPr lang="en-US" sz="2400" dirty="0">
                <a:solidFill>
                  <a:srgbClr val="000000"/>
                </a:solidFill>
                <a:ea typeface="ＭＳ Ｐゴシック" charset="0"/>
                <a:cs typeface="ＭＳ Ｐゴシック" charset="0"/>
              </a:rPr>
              <a:t>   must be less than T </a:t>
            </a:r>
            <a:r>
              <a:rPr lang="en-US" sz="2400" baseline="-25000" dirty="0">
                <a:solidFill>
                  <a:srgbClr val="000000"/>
                </a:solidFill>
                <a:latin typeface="Symbol" charset="0"/>
                <a:ea typeface="ＭＳ Ｐゴシック" charset="0"/>
                <a:cs typeface="ＭＳ Ｐゴシック" charset="0"/>
              </a:rPr>
              <a:t>l</a:t>
            </a:r>
            <a:endParaRPr lang="en-US" sz="2400" dirty="0">
              <a:solidFill>
                <a:srgbClr val="000000"/>
              </a:solidFill>
              <a:ea typeface="ＭＳ Ｐゴシック" charset="0"/>
              <a:cs typeface="ＭＳ Ｐゴシック" charset="0"/>
            </a:endParaRPr>
          </a:p>
          <a:p>
            <a:r>
              <a:rPr lang="en-US" sz="2400" dirty="0">
                <a:solidFill>
                  <a:srgbClr val="000000"/>
                </a:solidFill>
                <a:ea typeface="ＭＳ Ｐゴシック" charset="0"/>
                <a:cs typeface="ＭＳ Ｐゴシック" charset="0"/>
              </a:rPr>
              <a:t>Thus the peak heat flux q* is:</a:t>
            </a:r>
          </a:p>
          <a:p>
            <a:endParaRPr lang="en-US" sz="2400" dirty="0">
              <a:solidFill>
                <a:srgbClr val="000000"/>
              </a:solidFill>
              <a:ea typeface="ＭＳ Ｐゴシック" charset="0"/>
              <a:cs typeface="ＭＳ Ｐゴシック" charset="0"/>
            </a:endParaRPr>
          </a:p>
          <a:p>
            <a:pPr>
              <a:buFont typeface="Wingdings" charset="0"/>
              <a:buNone/>
            </a:pPr>
            <a:endParaRPr lang="en-US" sz="2400" dirty="0">
              <a:solidFill>
                <a:srgbClr val="000000"/>
              </a:solidFill>
              <a:ea typeface="ＭＳ Ｐゴシック" charset="0"/>
              <a:cs typeface="ＭＳ Ｐゴシック" charset="0"/>
            </a:endParaRPr>
          </a:p>
          <a:p>
            <a:endParaRPr lang="en-US" sz="2400" dirty="0">
              <a:solidFill>
                <a:srgbClr val="000000"/>
              </a:solidFill>
              <a:ea typeface="ＭＳ Ｐゴシック" charset="0"/>
              <a:cs typeface="ＭＳ Ｐゴシック" charset="0"/>
            </a:endParaRPr>
          </a:p>
          <a:p>
            <a:r>
              <a:rPr lang="en-US" sz="2400" dirty="0">
                <a:solidFill>
                  <a:srgbClr val="000000"/>
                </a:solidFill>
                <a:ea typeface="ＭＳ Ｐゴシック" charset="0"/>
                <a:cs typeface="ＭＳ Ｐゴシック" charset="0"/>
              </a:rPr>
              <a:t>At 1.9 K and 1 bar : </a:t>
            </a:r>
            <a:endParaRPr lang="en-US" sz="2400" dirty="0" smtClean="0">
              <a:solidFill>
                <a:srgbClr val="000000"/>
              </a:solidFill>
              <a:ea typeface="ＭＳ Ｐゴシック" charset="0"/>
              <a:cs typeface="ＭＳ Ｐゴシック" charset="0"/>
            </a:endParaRPr>
          </a:p>
          <a:p>
            <a:endParaRPr lang="en-US" sz="2400" dirty="0">
              <a:solidFill>
                <a:srgbClr val="000000"/>
              </a:solidFill>
              <a:ea typeface="ＭＳ Ｐゴシック" charset="0"/>
              <a:cs typeface="ＭＳ Ｐゴシック" charset="0"/>
            </a:endParaRPr>
          </a:p>
          <a:p>
            <a:pPr>
              <a:buFont typeface="Wingdings" charset="0"/>
              <a:buNone/>
            </a:pPr>
            <a:r>
              <a:rPr lang="en-US" sz="2400" dirty="0">
                <a:solidFill>
                  <a:srgbClr val="000000"/>
                </a:solidFill>
                <a:ea typeface="ＭＳ Ｐゴシック" charset="0"/>
                <a:cs typeface="ＭＳ Ｐゴシック" charset="0"/>
              </a:rPr>
              <a:t>			q*L</a:t>
            </a:r>
            <a:r>
              <a:rPr lang="en-US" sz="2400" baseline="30000" dirty="0">
                <a:solidFill>
                  <a:srgbClr val="000000"/>
                </a:solidFill>
                <a:ea typeface="ＭＳ Ｐゴシック" charset="0"/>
                <a:cs typeface="ＭＳ Ｐゴシック" charset="0"/>
              </a:rPr>
              <a:t>1/3</a:t>
            </a:r>
            <a:r>
              <a:rPr lang="en-US" sz="2400" dirty="0">
                <a:solidFill>
                  <a:srgbClr val="000000"/>
                </a:solidFill>
                <a:ea typeface="ＭＳ Ｐゴシック" charset="0"/>
                <a:cs typeface="ＭＳ Ｐゴシック" charset="0"/>
              </a:rPr>
              <a:t> ~ 15 kW/m</a:t>
            </a:r>
            <a:r>
              <a:rPr lang="en-US" sz="2400" baseline="30000" dirty="0">
                <a:solidFill>
                  <a:srgbClr val="000000"/>
                </a:solidFill>
                <a:ea typeface="ＭＳ Ｐゴシック" charset="0"/>
                <a:cs typeface="ＭＳ Ｐゴシック" charset="0"/>
              </a:rPr>
              <a:t>5/3</a:t>
            </a:r>
          </a:p>
          <a:p>
            <a:endParaRPr lang="en-US" dirty="0">
              <a:ea typeface="ＭＳ Ｐゴシック" charset="0"/>
              <a:cs typeface="ＭＳ Ｐゴシック"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300303323"/>
              </p:ext>
            </p:extLst>
          </p:nvPr>
        </p:nvGraphicFramePr>
        <p:xfrm>
          <a:off x="3779912" y="2348880"/>
          <a:ext cx="3984625" cy="1371600"/>
        </p:xfrm>
        <a:graphic>
          <a:graphicData uri="http://schemas.openxmlformats.org/presentationml/2006/ole">
            <mc:AlternateContent xmlns:mc="http://schemas.openxmlformats.org/markup-compatibility/2006">
              <mc:Choice xmlns:v="urn:schemas-microsoft-com:vml" Requires="v">
                <p:oleObj spid="_x0000_s66654" name="Equation" r:id="rId3" imgW="1548728" imgH="533169" progId="Equation.3">
                  <p:embed/>
                </p:oleObj>
              </mc:Choice>
              <mc:Fallback>
                <p:oleObj name="Equation" r:id="rId3" imgW="1548728" imgH="53316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348880"/>
                        <a:ext cx="3984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t>January 2017</a:t>
            </a:r>
            <a:endParaRPr lang="sv-SE" dirty="0"/>
          </a:p>
        </p:txBody>
      </p:sp>
      <p:sp>
        <p:nvSpPr>
          <p:cNvPr id="7" name="Footer Placeholder 6"/>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41055589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139136" cy="1143000"/>
          </a:xfrm>
        </p:spPr>
        <p:txBody>
          <a:bodyPr>
            <a:normAutofit/>
          </a:bodyPr>
          <a:lstStyle/>
          <a:p>
            <a:pPr algn="ctr"/>
            <a:r>
              <a:rPr lang="en-US" sz="2800" dirty="0">
                <a:ea typeface="ＭＳ Ｐゴシック" charset="0"/>
                <a:cs typeface="ＭＳ Ｐゴシック" charset="0"/>
              </a:rPr>
              <a:t>Peak Heat Flux  (q*) in Pressurized He II </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2181291438"/>
              </p:ext>
            </p:extLst>
          </p:nvPr>
        </p:nvGraphicFramePr>
        <p:xfrm>
          <a:off x="2123728" y="1628800"/>
          <a:ext cx="4829175" cy="5027613"/>
        </p:xfrm>
        <a:graphic>
          <a:graphicData uri="http://schemas.openxmlformats.org/presentationml/2006/ole">
            <mc:AlternateContent xmlns:mc="http://schemas.openxmlformats.org/markup-compatibility/2006">
              <mc:Choice xmlns:v="urn:schemas-microsoft-com:vml" Requires="v">
                <p:oleObj spid="_x0000_s67678" r:id="rId3" imgW="8392696" imgH="8733333" progId="">
                  <p:embed/>
                </p:oleObj>
              </mc:Choice>
              <mc:Fallback>
                <p:oleObj r:id="rId3" imgW="8392696" imgH="873333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628800"/>
                        <a:ext cx="4829175" cy="502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39442438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Limits on He II </a:t>
            </a:r>
            <a:br>
              <a:rPr lang="en-US" dirty="0">
                <a:ea typeface="ＭＳ Ｐゴシック" charset="0"/>
                <a:cs typeface="ＭＳ Ｐゴシック" charset="0"/>
              </a:rPr>
            </a:br>
            <a:r>
              <a:rPr lang="en-US" dirty="0">
                <a:ea typeface="ＭＳ Ｐゴシック" charset="0"/>
                <a:cs typeface="ＭＳ Ｐゴシック" charset="0"/>
              </a:rPr>
              <a:t>Heat Transfer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Content Placeholder 1"/>
          <p:cNvSpPr>
            <a:spLocks noGrp="1"/>
          </p:cNvSpPr>
          <p:nvPr>
            <p:ph idx="1"/>
          </p:nvPr>
        </p:nvSpPr>
        <p:spPr>
          <a:xfrm>
            <a:off x="21803" y="1484784"/>
            <a:ext cx="4422775" cy="5027613"/>
          </a:xfrm>
        </p:spPr>
        <p:txBody>
          <a:bodyPr>
            <a:normAutofit fontScale="92500" lnSpcReduction="20000"/>
          </a:bodyPr>
          <a:lstStyle/>
          <a:p>
            <a:r>
              <a:rPr lang="en-US" dirty="0">
                <a:solidFill>
                  <a:srgbClr val="000000"/>
                </a:solidFill>
                <a:ea typeface="ＭＳ Ｐゴシック" charset="0"/>
                <a:cs typeface="ＭＳ Ｐゴシック" charset="0"/>
              </a:rPr>
              <a:t>In saturated He II, the limit is given by the local saturation temperature &amp; the degree of local </a:t>
            </a:r>
            <a:r>
              <a:rPr lang="en-US" dirty="0" err="1">
                <a:solidFill>
                  <a:srgbClr val="000000"/>
                </a:solidFill>
                <a:ea typeface="ＭＳ Ｐゴシック" charset="0"/>
                <a:cs typeface="ＭＳ Ｐゴシック" charset="0"/>
              </a:rPr>
              <a:t>subcooling</a:t>
            </a:r>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In the ILC cavity He vessel this works out to about 1 W/cm</a:t>
            </a:r>
            <a:r>
              <a:rPr lang="en-US" baseline="30000" dirty="0">
                <a:solidFill>
                  <a:srgbClr val="000000"/>
                </a:solidFill>
                <a:ea typeface="ＭＳ Ｐゴシック" charset="0"/>
                <a:cs typeface="ＭＳ Ｐゴシック" charset="0"/>
              </a:rPr>
              <a:t>2</a:t>
            </a:r>
            <a:r>
              <a:rPr lang="en-US" dirty="0">
                <a:solidFill>
                  <a:srgbClr val="000000"/>
                </a:solidFill>
                <a:ea typeface="ＭＳ Ｐゴシック" charset="0"/>
                <a:cs typeface="ＭＳ Ｐゴシック" charset="0"/>
              </a:rPr>
              <a:t> or ~ 30 W total through the connection tube</a:t>
            </a:r>
          </a:p>
          <a:p>
            <a:pPr lvl="1"/>
            <a:r>
              <a:rPr lang="en-US" dirty="0">
                <a:solidFill>
                  <a:srgbClr val="000000"/>
                </a:solidFill>
                <a:ea typeface="ＭＳ Ｐゴシック" charset="0"/>
              </a:rPr>
              <a:t>More heat than that would require a </a:t>
            </a:r>
            <a:r>
              <a:rPr lang="en-US" dirty="0" smtClean="0">
                <a:solidFill>
                  <a:srgbClr val="000000"/>
                </a:solidFill>
                <a:ea typeface="ＭＳ Ｐゴシック" charset="0"/>
              </a:rPr>
              <a:t>redesign – LCLS II</a:t>
            </a:r>
            <a:endParaRPr lang="en-US" dirty="0">
              <a:solidFill>
                <a:srgbClr val="000000"/>
              </a:solidFill>
              <a:ea typeface="ＭＳ Ｐゴシック" charset="0"/>
            </a:endParaRPr>
          </a:p>
          <a:p>
            <a:r>
              <a:rPr lang="en-US" dirty="0">
                <a:solidFill>
                  <a:srgbClr val="000000"/>
                </a:solidFill>
                <a:ea typeface="ＭＳ Ｐゴシック" charset="0"/>
                <a:cs typeface="ＭＳ Ｐゴシック" charset="0"/>
              </a:rPr>
              <a:t>Exceeding the heat transfer limits in either the saturated or pressurized case results in conversion to He I and boiling at the heated surface</a:t>
            </a:r>
          </a:p>
          <a:p>
            <a:endParaRPr lang="en-US" dirty="0">
              <a:ea typeface="ＭＳ Ｐゴシック" charset="0"/>
              <a:cs typeface="ＭＳ Ｐゴシック" charset="0"/>
            </a:endParaRPr>
          </a:p>
        </p:txBody>
      </p:sp>
      <p:pic>
        <p:nvPicPr>
          <p:cNvPr id="6" name="Picture 5"/>
          <p:cNvPicPr>
            <a:picLocks noChangeAspect="1"/>
          </p:cNvPicPr>
          <p:nvPr/>
        </p:nvPicPr>
        <p:blipFill>
          <a:blip r:embed="rId2"/>
          <a:stretch>
            <a:fillRect/>
          </a:stretch>
        </p:blipFill>
        <p:spPr>
          <a:xfrm>
            <a:off x="4860032" y="1556792"/>
            <a:ext cx="4000500" cy="5041900"/>
          </a:xfrm>
          <a:prstGeom prst="rect">
            <a:avLst/>
          </a:prstGeom>
        </p:spPr>
      </p:pic>
      <p:sp>
        <p:nvSpPr>
          <p:cNvPr id="3" name="Date Placeholder 2"/>
          <p:cNvSpPr>
            <a:spLocks noGrp="1"/>
          </p:cNvSpPr>
          <p:nvPr>
            <p:ph type="dt" sz="half" idx="10"/>
          </p:nvPr>
        </p:nvSpPr>
        <p:spPr/>
        <p:txBody>
          <a:bodyPr/>
          <a:lstStyle/>
          <a:p>
            <a:r>
              <a:rPr lang="en-US" smtClean="0"/>
              <a:t>January 2017</a:t>
            </a:r>
            <a:endParaRPr lang="sv-SE" dirty="0"/>
          </a:p>
        </p:txBody>
      </p:sp>
      <p:sp>
        <p:nvSpPr>
          <p:cNvPr id="7" name="Footer Placeholder 6"/>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6295037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139136" cy="1143000"/>
          </a:xfrm>
        </p:spPr>
        <p:txBody>
          <a:bodyPr/>
          <a:lstStyle/>
          <a:p>
            <a:pPr algn="ctr"/>
            <a:r>
              <a:rPr lang="en-US" dirty="0">
                <a:ea typeface="ＭＳ Ｐゴシック" charset="0"/>
                <a:cs typeface="ＭＳ Ｐゴシック" charset="0"/>
              </a:rPr>
              <a:t>Surface Heat Transfer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5" name="Content Placeholder 8"/>
          <p:cNvSpPr>
            <a:spLocks noGrp="1"/>
          </p:cNvSpPr>
          <p:nvPr>
            <p:ph idx="1"/>
          </p:nvPr>
        </p:nvSpPr>
        <p:spPr>
          <a:xfrm>
            <a:off x="129510" y="1484784"/>
            <a:ext cx="8991600" cy="5027613"/>
          </a:xfrm>
        </p:spPr>
        <p:txBody>
          <a:bodyPr>
            <a:normAutofit fontScale="85000" lnSpcReduction="20000"/>
          </a:bodyPr>
          <a:lstStyle/>
          <a:p>
            <a:r>
              <a:rPr lang="en-US" dirty="0">
                <a:solidFill>
                  <a:srgbClr val="000000"/>
                </a:solidFill>
                <a:ea typeface="ＭＳ Ｐゴシック" charset="0"/>
                <a:cs typeface="ＭＳ Ｐゴシック" charset="0"/>
              </a:rPr>
              <a:t>Heat transfer from a surface into He II is completely dominated by a fundamental inefficiency in moving energy from the surface to the fluid</a:t>
            </a:r>
          </a:p>
          <a:p>
            <a:r>
              <a:rPr lang="en-US" dirty="0">
                <a:solidFill>
                  <a:srgbClr val="000000"/>
                </a:solidFill>
                <a:ea typeface="ＭＳ Ｐゴシック" charset="0"/>
                <a:cs typeface="ＭＳ Ｐゴシック" charset="0"/>
              </a:rPr>
              <a:t>This effect exists but is not important in standard convection problems</a:t>
            </a:r>
          </a:p>
          <a:p>
            <a:pPr lvl="1"/>
            <a:r>
              <a:rPr lang="en-US" dirty="0">
                <a:solidFill>
                  <a:srgbClr val="000000"/>
                </a:solidFill>
                <a:ea typeface="ＭＳ Ｐゴシック" charset="0"/>
              </a:rPr>
              <a:t>Normally we assume T</a:t>
            </a:r>
            <a:r>
              <a:rPr lang="en-US" baseline="-25000" dirty="0">
                <a:solidFill>
                  <a:srgbClr val="000000"/>
                </a:solidFill>
                <a:ea typeface="ＭＳ Ｐゴシック" charset="0"/>
              </a:rPr>
              <a:t>w</a:t>
            </a:r>
            <a:r>
              <a:rPr lang="en-US" dirty="0">
                <a:solidFill>
                  <a:srgbClr val="000000"/>
                </a:solidFill>
                <a:ea typeface="ＭＳ Ｐゴシック" charset="0"/>
              </a:rPr>
              <a:t> = </a:t>
            </a:r>
            <a:r>
              <a:rPr lang="en-US" dirty="0" err="1">
                <a:solidFill>
                  <a:srgbClr val="000000"/>
                </a:solidFill>
                <a:ea typeface="ＭＳ Ｐゴシック" charset="0"/>
              </a:rPr>
              <a:t>T</a:t>
            </a:r>
            <a:r>
              <a:rPr lang="en-US" baseline="-25000" dirty="0" err="1">
                <a:solidFill>
                  <a:srgbClr val="000000"/>
                </a:solidFill>
                <a:ea typeface="ＭＳ Ｐゴシック" charset="0"/>
              </a:rPr>
              <a:t>fw</a:t>
            </a:r>
            <a:r>
              <a:rPr lang="en-US" dirty="0">
                <a:solidFill>
                  <a:srgbClr val="000000"/>
                </a:solidFill>
                <a:ea typeface="ＭＳ Ｐゴシック" charset="0"/>
              </a:rPr>
              <a:t> but this is not true in the case of He II</a:t>
            </a:r>
          </a:p>
          <a:p>
            <a:r>
              <a:rPr lang="en-US" dirty="0">
                <a:solidFill>
                  <a:srgbClr val="000000"/>
                </a:solidFill>
                <a:ea typeface="ＭＳ Ｐゴシック" charset="0"/>
                <a:cs typeface="ＭＳ Ｐゴシック" charset="0"/>
              </a:rPr>
              <a:t>This surface heat transfer effect is described by </a:t>
            </a:r>
            <a:r>
              <a:rPr lang="en-US" dirty="0" err="1">
                <a:solidFill>
                  <a:srgbClr val="000000"/>
                </a:solidFill>
                <a:ea typeface="ＭＳ Ｐゴシック" charset="0"/>
                <a:cs typeface="ＭＳ Ｐゴシック" charset="0"/>
              </a:rPr>
              <a:t>Kapitza</a:t>
            </a:r>
            <a:r>
              <a:rPr lang="en-US" dirty="0">
                <a:solidFill>
                  <a:srgbClr val="000000"/>
                </a:solidFill>
                <a:ea typeface="ＭＳ Ｐゴシック" charset="0"/>
                <a:cs typeface="ＭＳ Ｐゴシック" charset="0"/>
              </a:rPr>
              <a:t> Conductance</a:t>
            </a:r>
          </a:p>
          <a:p>
            <a:pPr>
              <a:buFont typeface="Wingdings" charset="0"/>
              <a:buNone/>
            </a:pPr>
            <a:endParaRPr lang="en-US" dirty="0">
              <a:solidFill>
                <a:srgbClr val="000000"/>
              </a:solidFill>
              <a:ea typeface="ＭＳ Ｐゴシック" charset="0"/>
              <a:cs typeface="ＭＳ Ｐゴシック" charset="0"/>
            </a:endParaRPr>
          </a:p>
          <a:p>
            <a:pPr lvl="1"/>
            <a:r>
              <a:rPr lang="en-US" dirty="0">
                <a:solidFill>
                  <a:srgbClr val="000000"/>
                </a:solidFill>
                <a:ea typeface="ＭＳ Ｐゴシック" charset="0"/>
              </a:rPr>
              <a:t>For q &lt; 1 kW/</a:t>
            </a:r>
            <a:r>
              <a:rPr lang="en-US" dirty="0" smtClean="0">
                <a:solidFill>
                  <a:srgbClr val="000000"/>
                </a:solidFill>
                <a:ea typeface="ＭＳ Ｐゴシック" charset="0"/>
              </a:rPr>
              <a:t>m</a:t>
            </a:r>
            <a:r>
              <a:rPr lang="en-US" baseline="30000" dirty="0" smtClean="0">
                <a:solidFill>
                  <a:srgbClr val="000000"/>
                </a:solidFill>
                <a:ea typeface="ＭＳ Ｐゴシック" charset="0"/>
              </a:rPr>
              <a:t>2 </a:t>
            </a:r>
            <a:endParaRPr lang="en-US" baseline="30000" dirty="0">
              <a:solidFill>
                <a:srgbClr val="000000"/>
              </a:solidFill>
              <a:ea typeface="ＭＳ Ｐゴシック" charset="0"/>
            </a:endParaRPr>
          </a:p>
          <a:p>
            <a:pPr lvl="1">
              <a:buFont typeface="Arial" charset="0"/>
              <a:buNone/>
            </a:pPr>
            <a:endParaRPr lang="en-US" sz="2400" baseline="30000" dirty="0">
              <a:solidFill>
                <a:srgbClr val="000000"/>
              </a:solidFill>
              <a:ea typeface="ＭＳ Ｐゴシック" charset="0"/>
            </a:endParaRPr>
          </a:p>
          <a:p>
            <a:pPr lvl="1">
              <a:buFont typeface="Wingdings" charset="0"/>
              <a:buNone/>
            </a:pPr>
            <a:endParaRPr lang="en-US" sz="2400" baseline="30000" dirty="0">
              <a:solidFill>
                <a:srgbClr val="000000"/>
              </a:solidFill>
              <a:ea typeface="ＭＳ Ｐゴシック" charset="0"/>
            </a:endParaRPr>
          </a:p>
          <a:p>
            <a:pPr lvl="1"/>
            <a:endParaRPr lang="en-US" sz="2400" baseline="30000" dirty="0">
              <a:solidFill>
                <a:srgbClr val="000000"/>
              </a:solidFill>
              <a:ea typeface="ＭＳ Ｐゴシック" charset="0"/>
            </a:endParaRPr>
          </a:p>
          <a:p>
            <a:pPr lvl="1"/>
            <a:r>
              <a:rPr lang="en-US" dirty="0">
                <a:solidFill>
                  <a:srgbClr val="000000"/>
                </a:solidFill>
                <a:ea typeface="ＭＳ Ｐゴシック" charset="0"/>
              </a:rPr>
              <a:t>For q &gt; 1 kW/m</a:t>
            </a:r>
            <a:r>
              <a:rPr lang="en-US" baseline="30000" dirty="0">
                <a:solidFill>
                  <a:srgbClr val="000000"/>
                </a:solidFill>
                <a:ea typeface="ＭＳ Ｐゴシック" charset="0"/>
              </a:rPr>
              <a:t>2</a:t>
            </a:r>
          </a:p>
          <a:p>
            <a:endParaRPr lang="en-US" sz="2000" dirty="0">
              <a:solidFill>
                <a:srgbClr val="000000"/>
              </a:solidFill>
              <a:ea typeface="ＭＳ Ｐゴシック" charset="0"/>
              <a:cs typeface="ＭＳ Ｐゴシック" charset="0"/>
            </a:endParaRPr>
          </a:p>
          <a:p>
            <a:r>
              <a:rPr lang="en-US" sz="2000" dirty="0">
                <a:solidFill>
                  <a:srgbClr val="000000"/>
                </a:solidFill>
                <a:ea typeface="ＭＳ Ｐゴシック" charset="0"/>
                <a:cs typeface="ＭＳ Ｐゴシック" charset="0"/>
              </a:rPr>
              <a:t>h </a:t>
            </a:r>
            <a:r>
              <a:rPr lang="en-US" sz="2000" baseline="-25000" dirty="0">
                <a:solidFill>
                  <a:srgbClr val="000000"/>
                </a:solidFill>
                <a:ea typeface="ＭＳ Ｐゴシック" charset="0"/>
                <a:cs typeface="ＭＳ Ｐゴシック" charset="0"/>
              </a:rPr>
              <a:t>k,</a:t>
            </a:r>
            <a:r>
              <a:rPr lang="en-US" sz="2000" dirty="0">
                <a:solidFill>
                  <a:srgbClr val="000000"/>
                </a:solidFill>
                <a:ea typeface="ＭＳ Ｐゴシック" charset="0"/>
                <a:cs typeface="ＭＳ Ｐゴシック" charset="0"/>
              </a:rPr>
              <a:t> a and m are empirical and dependent on material, temperature and surface condition</a:t>
            </a:r>
          </a:p>
          <a:p>
            <a:endParaRPr lang="en-US" dirty="0">
              <a:ea typeface="ＭＳ Ｐゴシック" charset="0"/>
              <a:cs typeface="ＭＳ Ｐゴシック"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4183763478"/>
              </p:ext>
            </p:extLst>
          </p:nvPr>
        </p:nvGraphicFramePr>
        <p:xfrm>
          <a:off x="3491880" y="4221088"/>
          <a:ext cx="1651000" cy="533400"/>
        </p:xfrm>
        <a:graphic>
          <a:graphicData uri="http://schemas.openxmlformats.org/presentationml/2006/ole">
            <mc:AlternateContent xmlns:mc="http://schemas.openxmlformats.org/markup-compatibility/2006">
              <mc:Choice xmlns:v="urn:schemas-microsoft-com:vml" Requires="v">
                <p:oleObj spid="_x0000_s69802" name="Equation" r:id="rId3" imgW="660400" imgH="228600" progId="Equation.3">
                  <p:embed/>
                </p:oleObj>
              </mc:Choice>
              <mc:Fallback>
                <p:oleObj name="Equation" r:id="rId3" imgW="660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221088"/>
                        <a:ext cx="165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979364256"/>
              </p:ext>
            </p:extLst>
          </p:nvPr>
        </p:nvGraphicFramePr>
        <p:xfrm>
          <a:off x="3059832" y="5013176"/>
          <a:ext cx="2743200" cy="685800"/>
        </p:xfrm>
        <a:graphic>
          <a:graphicData uri="http://schemas.openxmlformats.org/presentationml/2006/ole">
            <mc:AlternateContent xmlns:mc="http://schemas.openxmlformats.org/markup-compatibility/2006">
              <mc:Choice xmlns:v="urn:schemas-microsoft-com:vml" Requires="v">
                <p:oleObj spid="_x0000_s69803" name="Equation" r:id="rId5" imgW="965200" imgH="241300" progId="Equation.3">
                  <p:embed/>
                </p:oleObj>
              </mc:Choice>
              <mc:Fallback>
                <p:oleObj name="Equation" r:id="rId5" imgW="9652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5013176"/>
                        <a:ext cx="274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t>January 2017</a:t>
            </a:r>
            <a:endParaRPr lang="sv-SE" dirty="0"/>
          </a:p>
        </p:txBody>
      </p:sp>
      <p:sp>
        <p:nvSpPr>
          <p:cNvPr id="8" name="Footer Placeholder 7"/>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4061470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Surface Heat Transfer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5" name="Content Placeholder 6"/>
          <p:cNvSpPr>
            <a:spLocks noGrp="1"/>
          </p:cNvSpPr>
          <p:nvPr>
            <p:ph idx="1"/>
          </p:nvPr>
        </p:nvSpPr>
        <p:spPr>
          <a:xfrm>
            <a:off x="11794" y="1412776"/>
            <a:ext cx="4422775" cy="5027613"/>
          </a:xfrm>
        </p:spPr>
        <p:txBody>
          <a:bodyPr/>
          <a:lstStyle/>
          <a:p>
            <a:pPr marL="609600" indent="-609600">
              <a:buFont typeface="Wingdings" pitchFamily="2" charset="2"/>
              <a:buChar char="§"/>
              <a:defRPr/>
            </a:pPr>
            <a:r>
              <a:rPr lang="en-US" dirty="0" smtClean="0">
                <a:solidFill>
                  <a:srgbClr val="000000"/>
                </a:solidFill>
              </a:rPr>
              <a:t>m ~ 3</a:t>
            </a:r>
          </a:p>
          <a:p>
            <a:pPr marL="609600" indent="-609600">
              <a:buFont typeface="Wingdings" pitchFamily="2" charset="2"/>
              <a:buChar char="§"/>
              <a:defRPr/>
            </a:pPr>
            <a:r>
              <a:rPr lang="en-US" dirty="0" err="1" smtClean="0">
                <a:solidFill>
                  <a:srgbClr val="000000"/>
                </a:solidFill>
              </a:rPr>
              <a:t>Kapitza</a:t>
            </a:r>
            <a:r>
              <a:rPr lang="en-US" dirty="0" smtClean="0">
                <a:solidFill>
                  <a:srgbClr val="000000"/>
                </a:solidFill>
              </a:rPr>
              <a:t> conductance is </a:t>
            </a:r>
            <a:r>
              <a:rPr lang="en-US" u="sng" dirty="0" smtClean="0">
                <a:solidFill>
                  <a:srgbClr val="000000"/>
                </a:solidFill>
              </a:rPr>
              <a:t>not</a:t>
            </a:r>
            <a:r>
              <a:rPr lang="en-US" dirty="0" smtClean="0">
                <a:solidFill>
                  <a:srgbClr val="000000"/>
                </a:solidFill>
              </a:rPr>
              <a:t> dependent on helium flow rate</a:t>
            </a:r>
          </a:p>
          <a:p>
            <a:pPr>
              <a:buFont typeface="Wingdings" pitchFamily="2" charset="2"/>
              <a:buNone/>
              <a:defRPr/>
            </a:pPr>
            <a:endParaRPr lang="en-US" dirty="0"/>
          </a:p>
        </p:txBody>
      </p:sp>
      <p:pic>
        <p:nvPicPr>
          <p:cNvPr id="6" name="Picture 5"/>
          <p:cNvPicPr>
            <a:picLocks noChangeAspect="1"/>
          </p:cNvPicPr>
          <p:nvPr/>
        </p:nvPicPr>
        <p:blipFill>
          <a:blip r:embed="rId2"/>
          <a:stretch>
            <a:fillRect/>
          </a:stretch>
        </p:blipFill>
        <p:spPr>
          <a:xfrm>
            <a:off x="4499992" y="1484784"/>
            <a:ext cx="3886200" cy="5219700"/>
          </a:xfrm>
          <a:prstGeom prst="rect">
            <a:avLst/>
          </a:prstGeom>
        </p:spPr>
      </p:pic>
      <p:sp>
        <p:nvSpPr>
          <p:cNvPr id="3" name="Date Placeholder 2"/>
          <p:cNvSpPr>
            <a:spLocks noGrp="1"/>
          </p:cNvSpPr>
          <p:nvPr>
            <p:ph type="dt" sz="half" idx="10"/>
          </p:nvPr>
        </p:nvSpPr>
        <p:spPr/>
        <p:txBody>
          <a:bodyPr/>
          <a:lstStyle/>
          <a:p>
            <a:r>
              <a:rPr lang="en-US" smtClean="0"/>
              <a:t>January 2017</a:t>
            </a:r>
            <a:endParaRPr lang="sv-SE" dirty="0"/>
          </a:p>
        </p:txBody>
      </p:sp>
      <p:sp>
        <p:nvSpPr>
          <p:cNvPr id="7" name="Footer Placeholder 6"/>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21617378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139136" cy="1143000"/>
          </a:xfrm>
        </p:spPr>
        <p:txBody>
          <a:bodyPr/>
          <a:lstStyle/>
          <a:p>
            <a:r>
              <a:rPr lang="en-GB" noProof="0" dirty="0" smtClean="0"/>
              <a:t>Goals</a:t>
            </a:r>
            <a:endParaRPr lang="en-GB" noProof="0" dirty="0"/>
          </a:p>
        </p:txBody>
      </p:sp>
      <p:sp>
        <p:nvSpPr>
          <p:cNvPr id="3" name="Content Placeholder 2"/>
          <p:cNvSpPr>
            <a:spLocks noGrp="1"/>
          </p:cNvSpPr>
          <p:nvPr>
            <p:ph idx="1"/>
          </p:nvPr>
        </p:nvSpPr>
        <p:spPr>
          <a:xfrm>
            <a:off x="323528" y="1628800"/>
            <a:ext cx="8640960" cy="4525963"/>
          </a:xfrm>
        </p:spPr>
        <p:txBody>
          <a:bodyPr/>
          <a:lstStyle/>
          <a:p>
            <a:r>
              <a:rPr lang="en-GB" dirty="0" smtClean="0">
                <a:solidFill>
                  <a:srgbClr val="000000"/>
                </a:solidFill>
              </a:rPr>
              <a:t>Describe the physics and engineering of He II (superfluid helium)</a:t>
            </a:r>
          </a:p>
          <a:p>
            <a:r>
              <a:rPr lang="en-GB" dirty="0" smtClean="0">
                <a:solidFill>
                  <a:srgbClr val="000000"/>
                </a:solidFill>
              </a:rPr>
              <a:t>Show some He II cooling options for large scale accelerators</a:t>
            </a:r>
            <a:endParaRPr lang="en-GB"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Forced Convection and He II</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
        <p:nvSpPr>
          <p:cNvPr id="5" name="Content Placeholder 12"/>
          <p:cNvSpPr>
            <a:spLocks noGrp="1"/>
          </p:cNvSpPr>
          <p:nvPr>
            <p:ph idx="10"/>
          </p:nvPr>
        </p:nvSpPr>
        <p:spPr>
          <a:xfrm>
            <a:off x="0" y="1196752"/>
            <a:ext cx="8991600" cy="1447800"/>
          </a:xfrm>
        </p:spPr>
        <p:txBody>
          <a:bodyPr/>
          <a:lstStyle/>
          <a:p>
            <a:r>
              <a:rPr lang="en-US" sz="1800" dirty="0">
                <a:solidFill>
                  <a:srgbClr val="000000"/>
                </a:solidFill>
                <a:ea typeface="ＭＳ Ｐゴシック" charset="0"/>
                <a:cs typeface="ＭＳ Ｐゴシック" charset="0"/>
              </a:rPr>
              <a:t>If </a:t>
            </a:r>
            <a:r>
              <a:rPr lang="en-US" sz="1800" dirty="0" err="1">
                <a:solidFill>
                  <a:srgbClr val="000000"/>
                </a:solidFill>
                <a:ea typeface="ＭＳ Ｐゴシック" charset="0"/>
                <a:cs typeface="ＭＳ Ｐゴシック" charset="0"/>
              </a:rPr>
              <a:t>Kapitza</a:t>
            </a:r>
            <a:r>
              <a:rPr lang="en-US" sz="1800" dirty="0">
                <a:solidFill>
                  <a:srgbClr val="000000"/>
                </a:solidFill>
                <a:ea typeface="ＭＳ Ｐゴシック" charset="0"/>
                <a:cs typeface="ＭＳ Ｐゴシック" charset="0"/>
              </a:rPr>
              <a:t> Conductance is independent of flow rate does forced convection in He II make any sense?</a:t>
            </a:r>
          </a:p>
          <a:p>
            <a:pPr lvl="1"/>
            <a:r>
              <a:rPr lang="en-US" dirty="0">
                <a:solidFill>
                  <a:srgbClr val="000000"/>
                </a:solidFill>
                <a:ea typeface="ＭＳ Ｐゴシック" charset="0"/>
              </a:rPr>
              <a:t>Yes! Forced convection has the effect of reducing the maximum temperature in the He II and thus allowing more heat to be transferred before reaching the peak heat flux</a:t>
            </a:r>
          </a:p>
        </p:txBody>
      </p:sp>
      <p:pic>
        <p:nvPicPr>
          <p:cNvPr id="6" name="Picture 5"/>
          <p:cNvPicPr>
            <a:picLocks noChangeAspect="1"/>
          </p:cNvPicPr>
          <p:nvPr/>
        </p:nvPicPr>
        <p:blipFill>
          <a:blip r:embed="rId2"/>
          <a:stretch>
            <a:fillRect/>
          </a:stretch>
        </p:blipFill>
        <p:spPr>
          <a:xfrm>
            <a:off x="2411760" y="2636912"/>
            <a:ext cx="4673600" cy="4038600"/>
          </a:xfrm>
          <a:prstGeom prst="rect">
            <a:avLst/>
          </a:prstGeom>
        </p:spPr>
      </p:pic>
      <p:sp>
        <p:nvSpPr>
          <p:cNvPr id="3" name="Date Placeholder 2"/>
          <p:cNvSpPr>
            <a:spLocks noGrp="1"/>
          </p:cNvSpPr>
          <p:nvPr>
            <p:ph type="dt" sz="half" idx="10"/>
          </p:nvPr>
        </p:nvSpPr>
        <p:spPr/>
        <p:txBody>
          <a:bodyPr/>
          <a:lstStyle/>
          <a:p>
            <a:r>
              <a:rPr lang="en-US" smtClean="0"/>
              <a:t>January 2017</a:t>
            </a:r>
            <a:endParaRPr lang="sv-SE" dirty="0"/>
          </a:p>
        </p:txBody>
      </p:sp>
      <p:sp>
        <p:nvSpPr>
          <p:cNvPr id="7" name="Footer Placeholder 6"/>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8927768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He II Fluid Dynamics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
        <p:nvSpPr>
          <p:cNvPr id="5" name="Content Placeholder 8"/>
          <p:cNvSpPr>
            <a:spLocks noGrp="1"/>
          </p:cNvSpPr>
          <p:nvPr>
            <p:ph idx="1"/>
          </p:nvPr>
        </p:nvSpPr>
        <p:spPr>
          <a:xfrm>
            <a:off x="152400" y="1484784"/>
            <a:ext cx="8991600" cy="5027613"/>
          </a:xfrm>
        </p:spPr>
        <p:txBody>
          <a:bodyPr>
            <a:normAutofit lnSpcReduction="10000"/>
          </a:bodyPr>
          <a:lstStyle/>
          <a:p>
            <a:pPr marL="381000" indent="-381000">
              <a:buFont typeface="Wingdings" pitchFamily="2" charset="2"/>
              <a:buChar char="§"/>
              <a:defRPr/>
            </a:pPr>
            <a:r>
              <a:rPr lang="en-US" dirty="0" smtClean="0">
                <a:solidFill>
                  <a:srgbClr val="000000"/>
                </a:solidFill>
              </a:rPr>
              <a:t>Despite the presence of the </a:t>
            </a:r>
            <a:r>
              <a:rPr lang="en-US" dirty="0" err="1" smtClean="0">
                <a:solidFill>
                  <a:srgbClr val="000000"/>
                </a:solidFill>
              </a:rPr>
              <a:t>superfluid</a:t>
            </a:r>
            <a:r>
              <a:rPr lang="en-US" dirty="0" smtClean="0">
                <a:solidFill>
                  <a:srgbClr val="000000"/>
                </a:solidFill>
              </a:rPr>
              <a:t> component, in almost all engineering applications He II behaves as a classical fluid. This includes :</a:t>
            </a:r>
          </a:p>
          <a:p>
            <a:pPr marL="800100" lvl="1" indent="-342900">
              <a:buFont typeface="Arial" pitchFamily="34" charset="0"/>
              <a:buChar char="•"/>
              <a:defRPr/>
            </a:pPr>
            <a:r>
              <a:rPr lang="en-US" dirty="0" smtClean="0">
                <a:solidFill>
                  <a:srgbClr val="000000"/>
                </a:solidFill>
              </a:rPr>
              <a:t>Pump performance</a:t>
            </a:r>
          </a:p>
          <a:p>
            <a:pPr marL="1219200" lvl="2" indent="-304800">
              <a:buFont typeface="Lucida Grande"/>
              <a:buChar char="»"/>
              <a:defRPr/>
            </a:pPr>
            <a:r>
              <a:rPr lang="en-US" dirty="0" smtClean="0">
                <a:solidFill>
                  <a:srgbClr val="000000"/>
                </a:solidFill>
              </a:rPr>
              <a:t>Except </a:t>
            </a:r>
            <a:r>
              <a:rPr lang="en-US" dirty="0" err="1" smtClean="0">
                <a:solidFill>
                  <a:srgbClr val="000000"/>
                </a:solidFill>
              </a:rPr>
              <a:t>cavitation</a:t>
            </a:r>
            <a:r>
              <a:rPr lang="en-US" dirty="0" smtClean="0">
                <a:solidFill>
                  <a:srgbClr val="000000"/>
                </a:solidFill>
              </a:rPr>
              <a:t> in saturated He II</a:t>
            </a:r>
          </a:p>
          <a:p>
            <a:pPr marL="800100" lvl="1" indent="-342900">
              <a:buFont typeface="Arial" pitchFamily="34" charset="0"/>
              <a:buChar char="•"/>
              <a:defRPr/>
            </a:pPr>
            <a:r>
              <a:rPr lang="en-US" dirty="0" smtClean="0">
                <a:solidFill>
                  <a:srgbClr val="000000"/>
                </a:solidFill>
              </a:rPr>
              <a:t>Pressure drop in tubes, valves, bellows and fittings</a:t>
            </a:r>
          </a:p>
          <a:p>
            <a:pPr marL="800100" lvl="1" indent="-342900">
              <a:buFont typeface="Arial" pitchFamily="34" charset="0"/>
              <a:buChar char="•"/>
              <a:defRPr/>
            </a:pPr>
            <a:r>
              <a:rPr lang="en-US" dirty="0" smtClean="0">
                <a:solidFill>
                  <a:srgbClr val="000000"/>
                </a:solidFill>
              </a:rPr>
              <a:t>Flow metering techniques</a:t>
            </a:r>
          </a:p>
          <a:p>
            <a:pPr>
              <a:buFont typeface="Wingdings" pitchFamily="2" charset="2"/>
              <a:buChar char="§"/>
              <a:defRPr/>
            </a:pPr>
            <a:r>
              <a:rPr lang="en-US" dirty="0" smtClean="0">
                <a:solidFill>
                  <a:srgbClr val="000000"/>
                </a:solidFill>
              </a:rPr>
              <a:t>This is likely a result of the quantized vortices in the </a:t>
            </a:r>
            <a:r>
              <a:rPr lang="en-US" dirty="0" err="1" smtClean="0">
                <a:solidFill>
                  <a:srgbClr val="000000"/>
                </a:solidFill>
              </a:rPr>
              <a:t>superfluid</a:t>
            </a:r>
            <a:r>
              <a:rPr lang="en-US" dirty="0" smtClean="0">
                <a:solidFill>
                  <a:srgbClr val="000000"/>
                </a:solidFill>
              </a:rPr>
              <a:t> component being coupled via mutual friction to the normal fluid viscosity</a:t>
            </a:r>
          </a:p>
          <a:p>
            <a:pPr>
              <a:buFont typeface="Wingdings" pitchFamily="2" charset="2"/>
              <a:buChar char="§"/>
              <a:defRPr/>
            </a:pPr>
            <a:r>
              <a:rPr lang="en-US" dirty="0" smtClean="0">
                <a:solidFill>
                  <a:srgbClr val="000000"/>
                </a:solidFill>
              </a:rPr>
              <a:t>However, keep in mind that the unique heat transfer properties still exist as described.</a:t>
            </a:r>
            <a:endParaRPr lang="en-US" dirty="0">
              <a:solidFill>
                <a:srgbClr val="000000"/>
              </a:solidFill>
            </a:endParaRPr>
          </a:p>
        </p:txBody>
      </p:sp>
      <p:sp>
        <p:nvSpPr>
          <p:cNvPr id="3" name="Date Placeholder 2"/>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3319639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He II Fluid Dynamics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
        <p:nvSpPr>
          <p:cNvPr id="5" name="Content Placeholder 1"/>
          <p:cNvSpPr>
            <a:spLocks noGrp="1"/>
          </p:cNvSpPr>
          <p:nvPr>
            <p:ph idx="1"/>
          </p:nvPr>
        </p:nvSpPr>
        <p:spPr>
          <a:xfrm>
            <a:off x="152400" y="1556792"/>
            <a:ext cx="8991600" cy="5027613"/>
          </a:xfrm>
        </p:spPr>
        <p:txBody>
          <a:bodyPr/>
          <a:lstStyle/>
          <a:p>
            <a:pPr marL="381000" indent="-381000"/>
            <a:r>
              <a:rPr lang="en-US" dirty="0">
                <a:solidFill>
                  <a:srgbClr val="000000"/>
                </a:solidFill>
                <a:ea typeface="ＭＳ Ｐゴシック" charset="0"/>
                <a:cs typeface="ＭＳ Ｐゴシック" charset="0"/>
              </a:rPr>
              <a:t>He II does behave differently in cases of:</a:t>
            </a:r>
            <a:r>
              <a:rPr lang="en-US" b="1" dirty="0">
                <a:solidFill>
                  <a:srgbClr val="000000"/>
                </a:solidFill>
                <a:ea typeface="ＭＳ Ｐゴシック" charset="0"/>
                <a:cs typeface="ＭＳ Ｐゴシック" charset="0"/>
              </a:rPr>
              <a:t> </a:t>
            </a:r>
          </a:p>
          <a:p>
            <a:pPr marL="800100" lvl="1" indent="-342900"/>
            <a:r>
              <a:rPr lang="en-US" dirty="0">
                <a:solidFill>
                  <a:srgbClr val="000000"/>
                </a:solidFill>
                <a:ea typeface="ＭＳ Ｐゴシック" charset="0"/>
              </a:rPr>
              <a:t>Film flow</a:t>
            </a:r>
          </a:p>
          <a:p>
            <a:pPr marL="800100" lvl="1" indent="-342900"/>
            <a:r>
              <a:rPr lang="en-US" dirty="0">
                <a:solidFill>
                  <a:srgbClr val="000000"/>
                </a:solidFill>
                <a:ea typeface="ＭＳ Ｐゴシック" charset="0"/>
              </a:rPr>
              <a:t>Porous plugs</a:t>
            </a:r>
          </a:p>
          <a:p>
            <a:pPr marL="800100" lvl="1" indent="-342900"/>
            <a:r>
              <a:rPr lang="en-US" dirty="0" smtClean="0">
                <a:solidFill>
                  <a:srgbClr val="000000"/>
                </a:solidFill>
                <a:ea typeface="ＭＳ Ｐゴシック" charset="0"/>
              </a:rPr>
              <a:t>Two </a:t>
            </a:r>
            <a:r>
              <a:rPr lang="en-US" dirty="0">
                <a:solidFill>
                  <a:srgbClr val="000000"/>
                </a:solidFill>
                <a:ea typeface="ＭＳ Ｐゴシック" charset="0"/>
              </a:rPr>
              <a:t>– phase flow (liquid/vapor) due to the large density difference between liquid and vapor in the case of He II</a:t>
            </a:r>
          </a:p>
          <a:p>
            <a:pPr marL="381000" indent="-381000"/>
            <a:endParaRPr lang="en-US" dirty="0">
              <a:solidFill>
                <a:srgbClr val="000000"/>
              </a:solidFill>
              <a:ea typeface="ＭＳ Ｐゴシック" charset="0"/>
              <a:cs typeface="ＭＳ Ｐゴシック" charset="0"/>
            </a:endParaRPr>
          </a:p>
        </p:txBody>
      </p:sp>
      <p:sp>
        <p:nvSpPr>
          <p:cNvPr id="3" name="Date Placeholder 2"/>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625417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Second Sound</a:t>
            </a:r>
            <a:endParaRPr lang="en-US" dirty="0"/>
          </a:p>
        </p:txBody>
      </p:sp>
      <p:sp>
        <p:nvSpPr>
          <p:cNvPr id="3" name="Content Placeholder 2"/>
          <p:cNvSpPr>
            <a:spLocks noGrp="1"/>
          </p:cNvSpPr>
          <p:nvPr>
            <p:ph idx="1"/>
          </p:nvPr>
        </p:nvSpPr>
        <p:spPr>
          <a:xfrm>
            <a:off x="251520" y="1844824"/>
            <a:ext cx="8640960" cy="1728192"/>
          </a:xfrm>
        </p:spPr>
        <p:txBody>
          <a:bodyPr/>
          <a:lstStyle/>
          <a:p>
            <a:r>
              <a:rPr lang="en-US" sz="2000" dirty="0" smtClean="0">
                <a:solidFill>
                  <a:srgbClr val="000000"/>
                </a:solidFill>
              </a:rPr>
              <a:t>The two-fluid model predicts and experiments show that temperature waves may be established in the He II due to oscillations in the local entropy. These temperature waves are known as second sound as they are analogous to density waves caused by pressure oscillations. </a:t>
            </a:r>
          </a:p>
          <a:p>
            <a:r>
              <a:rPr lang="en-US" sz="2000" dirty="0" smtClean="0">
                <a:solidFill>
                  <a:srgbClr val="000000"/>
                </a:solidFill>
              </a:rPr>
              <a:t>Recall that the superfluid component has zero entropy</a:t>
            </a:r>
          </a:p>
          <a:p>
            <a:pPr lvl="1"/>
            <a:endParaRPr lang="en-US" sz="20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pic>
        <p:nvPicPr>
          <p:cNvPr id="5" name="Picture 4"/>
          <p:cNvPicPr>
            <a:picLocks noChangeAspect="1"/>
          </p:cNvPicPr>
          <p:nvPr/>
        </p:nvPicPr>
        <p:blipFill>
          <a:blip r:embed="rId2"/>
          <a:stretch>
            <a:fillRect/>
          </a:stretch>
        </p:blipFill>
        <p:spPr>
          <a:xfrm>
            <a:off x="0" y="3861048"/>
            <a:ext cx="9144000" cy="2919933"/>
          </a:xfrm>
          <a:prstGeom prst="rect">
            <a:avLst/>
          </a:prstGeom>
        </p:spPr>
      </p:pic>
      <p:sp>
        <p:nvSpPr>
          <p:cNvPr id="6" name="TextBox 5"/>
          <p:cNvSpPr txBox="1"/>
          <p:nvPr/>
        </p:nvSpPr>
        <p:spPr>
          <a:xfrm>
            <a:off x="5076056" y="3861048"/>
            <a:ext cx="3643020" cy="307777"/>
          </a:xfrm>
          <a:prstGeom prst="rect">
            <a:avLst/>
          </a:prstGeom>
          <a:noFill/>
        </p:spPr>
        <p:txBody>
          <a:bodyPr wrap="none" rtlCol="0">
            <a:spAutoFit/>
          </a:bodyPr>
          <a:lstStyle/>
          <a:p>
            <a:r>
              <a:rPr lang="en-US" sz="1400" dirty="0" smtClean="0"/>
              <a:t>From </a:t>
            </a:r>
            <a:r>
              <a:rPr lang="en-US" sz="1400" u="sng" dirty="0" smtClean="0"/>
              <a:t>Helium Cryogenics </a:t>
            </a:r>
            <a:r>
              <a:rPr lang="en-US" sz="1400" dirty="0" smtClean="0"/>
              <a:t>S.W. Van </a:t>
            </a:r>
            <a:r>
              <a:rPr lang="en-US" sz="1400" dirty="0" err="1" smtClean="0"/>
              <a:t>Sciver</a:t>
            </a:r>
            <a:r>
              <a:rPr lang="en-US" sz="1400" dirty="0" smtClean="0"/>
              <a:t> (2013)</a:t>
            </a:r>
            <a:endParaRPr lang="en-US" sz="1400" dirty="0"/>
          </a:p>
        </p:txBody>
      </p:sp>
      <p:sp>
        <p:nvSpPr>
          <p:cNvPr id="7" name="Date Placeholder 6"/>
          <p:cNvSpPr>
            <a:spLocks noGrp="1"/>
          </p:cNvSpPr>
          <p:nvPr>
            <p:ph type="dt" sz="half" idx="10"/>
          </p:nvPr>
        </p:nvSpPr>
        <p:spPr/>
        <p:txBody>
          <a:bodyPr/>
          <a:lstStyle/>
          <a:p>
            <a:r>
              <a:rPr lang="en-US" smtClean="0"/>
              <a:t>January 2017</a:t>
            </a:r>
            <a:endParaRPr lang="sv-SE" dirty="0"/>
          </a:p>
        </p:txBody>
      </p:sp>
      <p:sp>
        <p:nvSpPr>
          <p:cNvPr id="8" name="Footer Placeholder 7"/>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21258033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Second Sound</a:t>
            </a:r>
            <a:endParaRPr lang="en-US" dirty="0"/>
          </a:p>
        </p:txBody>
      </p:sp>
      <p:sp>
        <p:nvSpPr>
          <p:cNvPr id="6" name="Content Placeholder 5"/>
          <p:cNvSpPr>
            <a:spLocks noGrp="1"/>
          </p:cNvSpPr>
          <p:nvPr>
            <p:ph sz="half" idx="2"/>
          </p:nvPr>
        </p:nvSpPr>
        <p:spPr>
          <a:xfrm>
            <a:off x="323528" y="1700808"/>
            <a:ext cx="4038600" cy="4525963"/>
          </a:xfrm>
        </p:spPr>
        <p:txBody>
          <a:bodyPr>
            <a:normAutofit fontScale="85000" lnSpcReduction="20000"/>
          </a:bodyPr>
          <a:lstStyle/>
          <a:p>
            <a:r>
              <a:rPr lang="en-US" dirty="0" smtClean="0">
                <a:solidFill>
                  <a:srgbClr val="000000"/>
                </a:solidFill>
              </a:rPr>
              <a:t>Second sound can be detected via</a:t>
            </a:r>
          </a:p>
          <a:p>
            <a:pPr lvl="1"/>
            <a:r>
              <a:rPr lang="en-US" dirty="0" smtClean="0">
                <a:solidFill>
                  <a:srgbClr val="000000"/>
                </a:solidFill>
              </a:rPr>
              <a:t>thermometry (either time or flight or resonance techniques)</a:t>
            </a:r>
          </a:p>
          <a:p>
            <a:pPr lvl="1"/>
            <a:r>
              <a:rPr lang="en-US" dirty="0" smtClean="0">
                <a:solidFill>
                  <a:srgbClr val="000000"/>
                </a:solidFill>
              </a:rPr>
              <a:t>Oscillating </a:t>
            </a:r>
            <a:r>
              <a:rPr lang="en-US" dirty="0" err="1" smtClean="0">
                <a:solidFill>
                  <a:srgbClr val="000000"/>
                </a:solidFill>
              </a:rPr>
              <a:t>Superleak</a:t>
            </a:r>
            <a:r>
              <a:rPr lang="en-US" dirty="0" smtClean="0">
                <a:solidFill>
                  <a:srgbClr val="000000"/>
                </a:solidFill>
              </a:rPr>
              <a:t> Transducers </a:t>
            </a:r>
          </a:p>
          <a:p>
            <a:r>
              <a:rPr lang="en-US" dirty="0" smtClean="0">
                <a:solidFill>
                  <a:srgbClr val="000000"/>
                </a:solidFill>
              </a:rPr>
              <a:t>Second sound is attenuated by mutual friction and has been used extensively quantum turbulence</a:t>
            </a:r>
          </a:p>
          <a:p>
            <a:r>
              <a:rPr lang="en-US" dirty="0" smtClean="0">
                <a:solidFill>
                  <a:srgbClr val="000000"/>
                </a:solidFill>
              </a:rPr>
              <a:t>More recently second sound has been used to locate quenches in SRF cavities</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pic>
        <p:nvPicPr>
          <p:cNvPr id="3" name="Picture 2"/>
          <p:cNvPicPr>
            <a:picLocks noChangeAspect="1"/>
          </p:cNvPicPr>
          <p:nvPr/>
        </p:nvPicPr>
        <p:blipFill>
          <a:blip r:embed="rId2"/>
          <a:stretch>
            <a:fillRect/>
          </a:stretch>
        </p:blipFill>
        <p:spPr>
          <a:xfrm>
            <a:off x="4427984" y="1556792"/>
            <a:ext cx="4278307" cy="4608512"/>
          </a:xfrm>
          <a:prstGeom prst="rect">
            <a:avLst/>
          </a:prstGeom>
        </p:spPr>
      </p:pic>
      <p:sp>
        <p:nvSpPr>
          <p:cNvPr id="5" name="TextBox 4"/>
          <p:cNvSpPr txBox="1"/>
          <p:nvPr/>
        </p:nvSpPr>
        <p:spPr>
          <a:xfrm>
            <a:off x="5076056" y="6381328"/>
            <a:ext cx="3441968" cy="307777"/>
          </a:xfrm>
          <a:prstGeom prst="rect">
            <a:avLst/>
          </a:prstGeom>
          <a:noFill/>
        </p:spPr>
        <p:txBody>
          <a:bodyPr wrap="none" rtlCol="0">
            <a:spAutoFit/>
          </a:bodyPr>
          <a:lstStyle/>
          <a:p>
            <a:r>
              <a:rPr lang="en-US" sz="1400" dirty="0" smtClean="0"/>
              <a:t>From Donnelly </a:t>
            </a:r>
            <a:r>
              <a:rPr lang="en-US" sz="1400" i="1" dirty="0" smtClean="0"/>
              <a:t>Physics Today</a:t>
            </a:r>
            <a:r>
              <a:rPr lang="en-US" sz="1400" dirty="0" smtClean="0"/>
              <a:t> October 2009</a:t>
            </a:r>
            <a:endParaRPr lang="en-US" sz="1400" dirty="0"/>
          </a:p>
        </p:txBody>
      </p:sp>
      <p:sp>
        <p:nvSpPr>
          <p:cNvPr id="7" name="Date Placeholder 6"/>
          <p:cNvSpPr>
            <a:spLocks noGrp="1"/>
          </p:cNvSpPr>
          <p:nvPr>
            <p:ph type="dt" sz="half" idx="10"/>
          </p:nvPr>
        </p:nvSpPr>
        <p:spPr/>
        <p:txBody>
          <a:bodyPr/>
          <a:lstStyle/>
          <a:p>
            <a:r>
              <a:rPr lang="en-US" smtClean="0"/>
              <a:t>January 2017</a:t>
            </a:r>
            <a:endParaRPr lang="sv-SE" dirty="0"/>
          </a:p>
        </p:txBody>
      </p:sp>
      <p:sp>
        <p:nvSpPr>
          <p:cNvPr id="8" name="Footer Placeholder 7"/>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20540678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139136" cy="1143000"/>
          </a:xfrm>
        </p:spPr>
        <p:txBody>
          <a:bodyPr/>
          <a:lstStyle/>
          <a:p>
            <a:pPr algn="ctr"/>
            <a:r>
              <a:rPr lang="en-US" dirty="0" smtClean="0">
                <a:ea typeface="ＭＳ Ｐゴシック" charset="0"/>
                <a:cs typeface="ＭＳ Ｐゴシック" charset="0"/>
              </a:rPr>
              <a:t>Typical </a:t>
            </a:r>
            <a:r>
              <a:rPr lang="en-US" dirty="0">
                <a:ea typeface="ＭＳ Ｐゴシック" charset="0"/>
                <a:cs typeface="ＭＳ Ｐゴシック" charset="0"/>
              </a:rPr>
              <a:t>He II </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Refrigeration </a:t>
            </a:r>
            <a:r>
              <a:rPr lang="en-US" dirty="0">
                <a:ea typeface="ＭＳ Ｐゴシック" charset="0"/>
                <a:cs typeface="ＭＳ Ｐゴシック" charset="0"/>
              </a:rPr>
              <a:t>System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3965400070"/>
              </p:ext>
            </p:extLst>
          </p:nvPr>
        </p:nvGraphicFramePr>
        <p:xfrm>
          <a:off x="395536" y="1556792"/>
          <a:ext cx="3670300" cy="5027613"/>
        </p:xfrm>
        <a:graphic>
          <a:graphicData uri="http://schemas.openxmlformats.org/presentationml/2006/ole">
            <mc:AlternateContent xmlns:mc="http://schemas.openxmlformats.org/markup-compatibility/2006">
              <mc:Choice xmlns:v="urn:schemas-microsoft-com:vml" Requires="v">
                <p:oleObj spid="_x0000_s1067" r:id="rId3" imgW="6386559" imgH="8748776" progId="">
                  <p:embed/>
                </p:oleObj>
              </mc:Choice>
              <mc:Fallback>
                <p:oleObj r:id="rId3" imgW="6386559" imgH="87487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6792"/>
                        <a:ext cx="3670300" cy="502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10"/>
          <p:cNvSpPr txBox="1">
            <a:spLocks noChangeArrowheads="1"/>
          </p:cNvSpPr>
          <p:nvPr/>
        </p:nvSpPr>
        <p:spPr bwMode="auto">
          <a:xfrm>
            <a:off x="23446" y="1484784"/>
            <a:ext cx="3617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t>He II (Superfluid Helium)</a:t>
            </a:r>
            <a:r>
              <a:rPr lang="en-US" sz="1400" dirty="0"/>
              <a:t> S. W. Van </a:t>
            </a:r>
            <a:r>
              <a:rPr lang="en-US" sz="1400" dirty="0" err="1"/>
              <a:t>Sciver</a:t>
            </a:r>
            <a:r>
              <a:rPr lang="en-US" sz="1400" dirty="0"/>
              <a:t>, </a:t>
            </a:r>
            <a:br>
              <a:rPr lang="en-US" sz="1400" dirty="0"/>
            </a:br>
            <a:r>
              <a:rPr lang="en-US" sz="1400" dirty="0"/>
              <a:t>in </a:t>
            </a:r>
            <a:r>
              <a:rPr lang="en-US" sz="1400" u="sng" dirty="0"/>
              <a:t>Handbook of Cryogenic Engineering</a:t>
            </a:r>
            <a:r>
              <a:rPr lang="en-US" sz="1400" dirty="0"/>
              <a:t>, </a:t>
            </a:r>
          </a:p>
        </p:txBody>
      </p:sp>
      <p:sp>
        <p:nvSpPr>
          <p:cNvPr id="3" name="TextBox 2"/>
          <p:cNvSpPr txBox="1"/>
          <p:nvPr/>
        </p:nvSpPr>
        <p:spPr>
          <a:xfrm>
            <a:off x="4139952" y="1844824"/>
            <a:ext cx="4896544" cy="2246769"/>
          </a:xfrm>
          <a:prstGeom prst="rect">
            <a:avLst/>
          </a:prstGeom>
          <a:noFill/>
        </p:spPr>
        <p:txBody>
          <a:bodyPr wrap="square" rtlCol="0">
            <a:spAutoFit/>
          </a:bodyPr>
          <a:lstStyle/>
          <a:p>
            <a:r>
              <a:rPr lang="en-US" sz="2000" u="sng" smtClean="0"/>
              <a:t>Note:</a:t>
            </a:r>
            <a:r>
              <a:rPr lang="en-US" sz="2000" smtClean="0"/>
              <a:t> </a:t>
            </a:r>
            <a:r>
              <a:rPr lang="en-US" sz="2000" dirty="0" smtClean="0"/>
              <a:t>This arrangement for a case in which pressurized He II is required - typically a S/C magnet application</a:t>
            </a:r>
          </a:p>
          <a:p>
            <a:r>
              <a:rPr lang="en-US" sz="2000" dirty="0" smtClean="0"/>
              <a:t>For SRF systems, such an arrangement ends at the saturated He II bath</a:t>
            </a:r>
          </a:p>
          <a:p>
            <a:r>
              <a:rPr lang="en-US" sz="2000" u="sng" dirty="0" smtClean="0"/>
              <a:t>Internal convection is the heat transfer mechanism within the He II itself</a:t>
            </a:r>
            <a:endParaRPr lang="en-US" sz="2000" u="sng" dirty="0"/>
          </a:p>
        </p:txBody>
      </p:sp>
      <p:sp>
        <p:nvSpPr>
          <p:cNvPr id="7" name="Date Placeholder 6"/>
          <p:cNvSpPr>
            <a:spLocks noGrp="1"/>
          </p:cNvSpPr>
          <p:nvPr>
            <p:ph type="dt" sz="half" idx="10"/>
          </p:nvPr>
        </p:nvSpPr>
        <p:spPr/>
        <p:txBody>
          <a:bodyPr/>
          <a:lstStyle/>
          <a:p>
            <a:r>
              <a:rPr lang="en-US" smtClean="0"/>
              <a:t>January 2017</a:t>
            </a:r>
            <a:endParaRPr lang="sv-SE" dirty="0"/>
          </a:p>
        </p:txBody>
      </p:sp>
      <p:sp>
        <p:nvSpPr>
          <p:cNvPr id="8" name="Footer Placeholder 7"/>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519163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He II Cooling in Large</a:t>
            </a:r>
            <a:br>
              <a:rPr lang="en-US" dirty="0" smtClean="0"/>
            </a:br>
            <a:r>
              <a:rPr lang="en-US" dirty="0" smtClean="0"/>
              <a:t> Accelerator Systems</a:t>
            </a:r>
            <a:endParaRPr lang="en-US" dirty="0"/>
          </a:p>
        </p:txBody>
      </p:sp>
      <p:sp>
        <p:nvSpPr>
          <p:cNvPr id="3" name="Content Placeholder 2"/>
          <p:cNvSpPr>
            <a:spLocks noGrp="1"/>
          </p:cNvSpPr>
          <p:nvPr>
            <p:ph idx="1"/>
          </p:nvPr>
        </p:nvSpPr>
        <p:spPr>
          <a:xfrm>
            <a:off x="179512" y="1556792"/>
            <a:ext cx="8856984" cy="4752528"/>
          </a:xfrm>
        </p:spPr>
        <p:txBody>
          <a:bodyPr>
            <a:normAutofit fontScale="77500" lnSpcReduction="20000"/>
          </a:bodyPr>
          <a:lstStyle/>
          <a:p>
            <a:r>
              <a:rPr lang="en-US" dirty="0" smtClean="0">
                <a:solidFill>
                  <a:srgbClr val="000000"/>
                </a:solidFill>
                <a:ea typeface="ＭＳ Ｐゴシック" charset="0"/>
                <a:cs typeface="ＭＳ Ｐゴシック" charset="0"/>
              </a:rPr>
              <a:t>There are 2 general approaches to proving He II cooling in large accelerator systems</a:t>
            </a:r>
          </a:p>
          <a:p>
            <a:endParaRPr lang="en-US" dirty="0" smtClean="0">
              <a:solidFill>
                <a:srgbClr val="000000"/>
              </a:solidFill>
              <a:ea typeface="ＭＳ Ｐゴシック" charset="0"/>
              <a:cs typeface="ＭＳ Ｐゴシック" charset="0"/>
            </a:endParaRPr>
          </a:p>
          <a:p>
            <a:pPr marL="0" indent="0">
              <a:buNone/>
            </a:pPr>
            <a:r>
              <a:rPr lang="en-US" u="sng" dirty="0" smtClean="0">
                <a:solidFill>
                  <a:srgbClr val="000000"/>
                </a:solidFill>
                <a:ea typeface="ＭＳ Ｐゴシック" charset="0"/>
                <a:cs typeface="ＭＳ Ｐゴシック" charset="0"/>
              </a:rPr>
              <a:t>Discrete Cooling</a:t>
            </a:r>
            <a:r>
              <a:rPr lang="en-US" dirty="0" smtClean="0">
                <a:solidFill>
                  <a:srgbClr val="000000"/>
                </a:solidFill>
                <a:ea typeface="ＭＳ Ｐゴシック" charset="0"/>
                <a:cs typeface="ＭＳ Ｐゴシック" charset="0"/>
              </a:rPr>
              <a:t>: He II is created at each individual </a:t>
            </a:r>
            <a:r>
              <a:rPr lang="en-US" dirty="0" err="1" smtClean="0">
                <a:solidFill>
                  <a:srgbClr val="000000"/>
                </a:solidFill>
                <a:ea typeface="ＭＳ Ｐゴシック" charset="0"/>
                <a:cs typeface="ＭＳ Ｐゴシック" charset="0"/>
              </a:rPr>
              <a:t>cryomodule</a:t>
            </a:r>
            <a:r>
              <a:rPr lang="en-US" dirty="0" smtClean="0">
                <a:solidFill>
                  <a:srgbClr val="000000"/>
                </a:solidFill>
                <a:ea typeface="ＭＳ Ｐゴシック" charset="0"/>
                <a:cs typeface="ＭＳ Ｐゴシック" charset="0"/>
              </a:rPr>
              <a:t> or magnet - A heat exchanger and JT valve exists at each component.</a:t>
            </a:r>
          </a:p>
          <a:p>
            <a:pPr marL="0" indent="0">
              <a:buNone/>
            </a:pPr>
            <a:endParaRPr lang="en-US" dirty="0" smtClean="0">
              <a:solidFill>
                <a:srgbClr val="000000"/>
              </a:solidFill>
              <a:ea typeface="ＭＳ Ｐゴシック" charset="0"/>
              <a:cs typeface="ＭＳ Ｐゴシック" charset="0"/>
            </a:endParaRPr>
          </a:p>
          <a:p>
            <a:pPr marL="0" indent="0">
              <a:buNone/>
            </a:pPr>
            <a:r>
              <a:rPr lang="en-US" sz="2800" dirty="0" smtClean="0">
                <a:solidFill>
                  <a:srgbClr val="000000"/>
                </a:solidFill>
                <a:ea typeface="ＭＳ Ｐゴシック" charset="0"/>
                <a:cs typeface="ＭＳ Ｐゴシック" charset="0"/>
              </a:rPr>
              <a:t>Advantages</a:t>
            </a:r>
            <a:r>
              <a:rPr lang="en-US" dirty="0" smtClean="0">
                <a:solidFill>
                  <a:srgbClr val="000000"/>
                </a:solidFill>
                <a:ea typeface="ＭＳ Ｐゴシック" charset="0"/>
                <a:cs typeface="ＭＳ Ｐゴシック" charset="0"/>
              </a:rPr>
              <a:t>:</a:t>
            </a:r>
          </a:p>
          <a:p>
            <a:pPr lvl="2" indent="-342900"/>
            <a:r>
              <a:rPr lang="en-US" sz="2600" dirty="0" smtClean="0">
                <a:solidFill>
                  <a:srgbClr val="000000"/>
                </a:solidFill>
                <a:ea typeface="ＭＳ Ｐゴシック" charset="0"/>
                <a:cs typeface="ＭＳ Ｐゴシック" charset="0"/>
              </a:rPr>
              <a:t>Flexibility</a:t>
            </a:r>
          </a:p>
          <a:p>
            <a:pPr lvl="2" indent="-342900"/>
            <a:r>
              <a:rPr lang="en-US" sz="2600" dirty="0" smtClean="0">
                <a:solidFill>
                  <a:srgbClr val="000000"/>
                </a:solidFill>
                <a:ea typeface="ＭＳ Ｐゴシック" charset="0"/>
                <a:cs typeface="ＭＳ Ｐゴシック" charset="0"/>
              </a:rPr>
              <a:t>Lower overall heat leak to the He II space</a:t>
            </a:r>
          </a:p>
          <a:p>
            <a:pPr marL="800100" lvl="2" indent="0">
              <a:buNone/>
            </a:pPr>
            <a:endParaRPr lang="en-US" dirty="0" smtClean="0">
              <a:solidFill>
                <a:srgbClr val="000000"/>
              </a:solidFill>
              <a:ea typeface="ＭＳ Ｐゴシック" charset="0"/>
              <a:cs typeface="ＭＳ Ｐゴシック" charset="0"/>
            </a:endParaRPr>
          </a:p>
          <a:p>
            <a:pPr marL="0" indent="0">
              <a:buNone/>
            </a:pPr>
            <a:r>
              <a:rPr lang="en-US" dirty="0" smtClean="0">
                <a:solidFill>
                  <a:srgbClr val="000000"/>
                </a:solidFill>
                <a:ea typeface="ＭＳ Ｐゴシック" charset="0"/>
                <a:cs typeface="ＭＳ Ｐゴシック" charset="0"/>
              </a:rPr>
              <a:t>Disadvantages:</a:t>
            </a:r>
          </a:p>
          <a:p>
            <a:pPr lvl="2"/>
            <a:r>
              <a:rPr lang="en-US" sz="2600" dirty="0" smtClean="0">
                <a:solidFill>
                  <a:srgbClr val="000000"/>
                </a:solidFill>
                <a:ea typeface="ＭＳ Ｐゴシック" charset="0"/>
                <a:cs typeface="ＭＳ Ｐゴシック" charset="0"/>
              </a:rPr>
              <a:t>Cost</a:t>
            </a:r>
          </a:p>
          <a:p>
            <a:pPr lvl="2"/>
            <a:endParaRPr lang="en-US" dirty="0">
              <a:solidFill>
                <a:srgbClr val="000000"/>
              </a:solidFill>
              <a:ea typeface="ＭＳ Ｐゴシック" charset="0"/>
              <a:cs typeface="ＭＳ Ｐゴシック" charset="0"/>
            </a:endParaRPr>
          </a:p>
          <a:p>
            <a:pPr marL="914400" lvl="2" indent="0">
              <a:buNone/>
            </a:pPr>
            <a:endParaRPr lang="en-US" dirty="0" smtClean="0">
              <a:solidFill>
                <a:srgbClr val="000000"/>
              </a:solidFill>
              <a:ea typeface="ＭＳ Ｐゴシック" charset="0"/>
              <a:cs typeface="ＭＳ Ｐゴシック" charset="0"/>
            </a:endParaRPr>
          </a:p>
          <a:p>
            <a:pPr marL="0" indent="0">
              <a:buNone/>
            </a:pPr>
            <a:r>
              <a:rPr lang="en-US" dirty="0" smtClean="0">
                <a:solidFill>
                  <a:srgbClr val="000000"/>
                </a:solidFill>
                <a:ea typeface="ＭＳ Ｐゴシック" charset="0"/>
                <a:cs typeface="ＭＳ Ｐゴシック" charset="0"/>
              </a:rPr>
              <a:t>This approach is used in ESS, SNS, FRIB, 12 </a:t>
            </a:r>
            <a:r>
              <a:rPr lang="en-US" dirty="0" err="1" smtClean="0">
                <a:solidFill>
                  <a:srgbClr val="000000"/>
                </a:solidFill>
                <a:ea typeface="ＭＳ Ｐゴシック" charset="0"/>
                <a:cs typeface="ＭＳ Ｐゴシック" charset="0"/>
              </a:rPr>
              <a:t>GeV</a:t>
            </a:r>
            <a:r>
              <a:rPr lang="en-US" dirty="0">
                <a:solidFill>
                  <a:srgbClr val="000000"/>
                </a:solidFill>
                <a:ea typeface="ＭＳ Ｐゴシック" charset="0"/>
                <a:cs typeface="ＭＳ Ｐゴシック" charset="0"/>
              </a:rPr>
              <a:t>	</a:t>
            </a:r>
            <a:endParaRPr lang="en-US" dirty="0" smtClean="0">
              <a:solidFill>
                <a:srgbClr val="000000"/>
              </a:solidFill>
              <a:ea typeface="ＭＳ Ｐゴシック" charset="0"/>
              <a:cs typeface="ＭＳ Ｐゴシック" charset="0"/>
            </a:endParaRPr>
          </a:p>
          <a:p>
            <a:pPr marL="400050" lvl="1" indent="0">
              <a:buNone/>
            </a:pPr>
            <a:endParaRPr lang="en-US" dirty="0" smtClean="0">
              <a:solidFill>
                <a:srgbClr val="000000"/>
              </a:solidFill>
              <a:ea typeface="ＭＳ Ｐゴシック" charset="0"/>
              <a:cs typeface="ＭＳ Ｐゴシック" charset="0"/>
            </a:endParaRPr>
          </a:p>
          <a:p>
            <a:pPr lvl="2" indent="-342900"/>
            <a:endParaRPr lang="en-US" dirty="0">
              <a:solidFill>
                <a:srgbClr val="000000"/>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4149946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He II Cooling in Large</a:t>
            </a:r>
            <a:br>
              <a:rPr lang="en-US" dirty="0" smtClean="0"/>
            </a:br>
            <a:r>
              <a:rPr lang="en-US" dirty="0" smtClean="0"/>
              <a:t> Accelerator Systems</a:t>
            </a:r>
            <a:endParaRPr lang="en-US" dirty="0"/>
          </a:p>
        </p:txBody>
      </p:sp>
      <p:sp>
        <p:nvSpPr>
          <p:cNvPr id="3" name="Content Placeholder 2"/>
          <p:cNvSpPr>
            <a:spLocks noGrp="1"/>
          </p:cNvSpPr>
          <p:nvPr>
            <p:ph idx="1"/>
          </p:nvPr>
        </p:nvSpPr>
        <p:spPr>
          <a:xfrm>
            <a:off x="179512" y="1556792"/>
            <a:ext cx="8856984" cy="4525963"/>
          </a:xfrm>
        </p:spPr>
        <p:txBody>
          <a:bodyPr>
            <a:normAutofit fontScale="85000" lnSpcReduction="20000"/>
          </a:bodyPr>
          <a:lstStyle/>
          <a:p>
            <a:pPr marL="0" indent="0">
              <a:buNone/>
            </a:pPr>
            <a:r>
              <a:rPr lang="en-US" u="sng" dirty="0" smtClean="0">
                <a:solidFill>
                  <a:srgbClr val="000000"/>
                </a:solidFill>
                <a:ea typeface="ＭＳ Ｐゴシック" charset="0"/>
                <a:cs typeface="ＭＳ Ｐゴシック" charset="0"/>
              </a:rPr>
              <a:t>Continuous Cooling</a:t>
            </a:r>
            <a:r>
              <a:rPr lang="en-US" dirty="0" smtClean="0">
                <a:solidFill>
                  <a:srgbClr val="000000"/>
                </a:solidFill>
                <a:ea typeface="ＭＳ Ｐゴシック" charset="0"/>
                <a:cs typeface="ＭＳ Ｐゴシック" charset="0"/>
              </a:rPr>
              <a:t>: He II is created at a refrigerator or at the start of a string of components and then distributed to individual components.</a:t>
            </a:r>
          </a:p>
          <a:p>
            <a:pPr marL="0" indent="0">
              <a:buNone/>
            </a:pPr>
            <a:endParaRPr lang="en-US" dirty="0" smtClean="0">
              <a:solidFill>
                <a:srgbClr val="000000"/>
              </a:solidFill>
              <a:ea typeface="ＭＳ Ｐゴシック" charset="0"/>
              <a:cs typeface="ＭＳ Ｐゴシック" charset="0"/>
            </a:endParaRPr>
          </a:p>
          <a:p>
            <a:pPr marL="0" indent="0">
              <a:buNone/>
            </a:pPr>
            <a:r>
              <a:rPr lang="en-US" sz="2800" dirty="0" smtClean="0">
                <a:solidFill>
                  <a:srgbClr val="000000"/>
                </a:solidFill>
                <a:ea typeface="ＭＳ Ｐゴシック" charset="0"/>
                <a:cs typeface="ＭＳ Ｐゴシック" charset="0"/>
              </a:rPr>
              <a:t>Advantages</a:t>
            </a:r>
            <a:r>
              <a:rPr lang="en-US" dirty="0" smtClean="0">
                <a:solidFill>
                  <a:srgbClr val="000000"/>
                </a:solidFill>
                <a:ea typeface="ＭＳ Ｐゴシック" charset="0"/>
                <a:cs typeface="ＭＳ Ｐゴシック" charset="0"/>
              </a:rPr>
              <a:t>:</a:t>
            </a:r>
          </a:p>
          <a:p>
            <a:pPr lvl="2" indent="-342900"/>
            <a:r>
              <a:rPr lang="en-US" dirty="0" smtClean="0">
                <a:solidFill>
                  <a:srgbClr val="000000"/>
                </a:solidFill>
                <a:ea typeface="ＭＳ Ｐゴシック" charset="0"/>
                <a:cs typeface="ＭＳ Ｐゴシック" charset="0"/>
              </a:rPr>
              <a:t>Less expensive</a:t>
            </a:r>
          </a:p>
          <a:p>
            <a:pPr marL="800100" lvl="2" indent="0">
              <a:buNone/>
            </a:pPr>
            <a:endParaRPr lang="en-US" dirty="0" smtClean="0">
              <a:solidFill>
                <a:srgbClr val="000000"/>
              </a:solidFill>
              <a:ea typeface="ＭＳ Ｐゴシック" charset="0"/>
              <a:cs typeface="ＭＳ Ｐゴシック" charset="0"/>
            </a:endParaRPr>
          </a:p>
          <a:p>
            <a:pPr marL="0" indent="0">
              <a:buNone/>
            </a:pPr>
            <a:r>
              <a:rPr lang="en-US" dirty="0" smtClean="0">
                <a:solidFill>
                  <a:srgbClr val="000000"/>
                </a:solidFill>
                <a:ea typeface="ＭＳ Ｐゴシック" charset="0"/>
                <a:cs typeface="ＭＳ Ｐゴシック" charset="0"/>
              </a:rPr>
              <a:t>Disadvantages:</a:t>
            </a:r>
          </a:p>
          <a:p>
            <a:pPr lvl="2"/>
            <a:r>
              <a:rPr lang="en-US" dirty="0" smtClean="0">
                <a:solidFill>
                  <a:srgbClr val="000000"/>
                </a:solidFill>
                <a:ea typeface="ＭＳ Ｐゴシック" charset="0"/>
                <a:cs typeface="ＭＳ Ｐゴシック" charset="0"/>
              </a:rPr>
              <a:t>Less flexibility</a:t>
            </a:r>
          </a:p>
          <a:p>
            <a:pPr lvl="2"/>
            <a:r>
              <a:rPr lang="en-US" dirty="0" smtClean="0">
                <a:solidFill>
                  <a:srgbClr val="000000"/>
                </a:solidFill>
                <a:ea typeface="ＭＳ Ｐゴシック" charset="0"/>
                <a:cs typeface="ＭＳ Ｐゴシック" charset="0"/>
              </a:rPr>
              <a:t>More heat leak to the He II space</a:t>
            </a:r>
          </a:p>
          <a:p>
            <a:pPr lvl="2"/>
            <a:r>
              <a:rPr lang="en-US" dirty="0" smtClean="0">
                <a:solidFill>
                  <a:srgbClr val="000000"/>
                </a:solidFill>
                <a:ea typeface="ＭＳ Ｐゴシック" charset="0"/>
                <a:cs typeface="ＭＳ Ｐゴシック" charset="0"/>
              </a:rPr>
              <a:t>May not be able to handle high heat loads in individual components</a:t>
            </a:r>
          </a:p>
          <a:p>
            <a:pPr marL="914400" lvl="2" indent="0">
              <a:buNone/>
            </a:pPr>
            <a:endParaRPr lang="en-US" dirty="0" smtClean="0">
              <a:solidFill>
                <a:srgbClr val="000000"/>
              </a:solidFill>
              <a:ea typeface="ＭＳ Ｐゴシック" charset="0"/>
              <a:cs typeface="ＭＳ Ｐゴシック" charset="0"/>
            </a:endParaRPr>
          </a:p>
          <a:p>
            <a:pPr lvl="2"/>
            <a:endParaRPr lang="en-US" dirty="0">
              <a:solidFill>
                <a:srgbClr val="000000"/>
              </a:solidFill>
              <a:ea typeface="ＭＳ Ｐゴシック" charset="0"/>
              <a:cs typeface="ＭＳ Ｐゴシック" charset="0"/>
            </a:endParaRPr>
          </a:p>
          <a:p>
            <a:pPr marL="914400" lvl="2" indent="0">
              <a:buNone/>
            </a:pPr>
            <a:endParaRPr lang="en-US" dirty="0" smtClean="0">
              <a:solidFill>
                <a:srgbClr val="000000"/>
              </a:solidFill>
              <a:ea typeface="ＭＳ Ｐゴシック" charset="0"/>
              <a:cs typeface="ＭＳ Ｐゴシック" charset="0"/>
            </a:endParaRPr>
          </a:p>
          <a:p>
            <a:pPr marL="0" indent="0">
              <a:buNone/>
            </a:pPr>
            <a:r>
              <a:rPr lang="en-US" dirty="0" smtClean="0">
                <a:solidFill>
                  <a:srgbClr val="000000"/>
                </a:solidFill>
                <a:ea typeface="ＭＳ Ｐゴシック" charset="0"/>
                <a:cs typeface="ＭＳ Ｐゴシック" charset="0"/>
              </a:rPr>
              <a:t>This approach is used in LHC, XFEL, ILC</a:t>
            </a:r>
            <a:r>
              <a:rPr lang="en-US" dirty="0">
                <a:solidFill>
                  <a:srgbClr val="000000"/>
                </a:solidFill>
                <a:ea typeface="ＭＳ Ｐゴシック" charset="0"/>
                <a:cs typeface="ＭＳ Ｐゴシック" charset="0"/>
              </a:rPr>
              <a:t>	</a:t>
            </a:r>
            <a:endParaRPr lang="en-US" dirty="0" smtClean="0">
              <a:solidFill>
                <a:srgbClr val="000000"/>
              </a:solidFill>
              <a:ea typeface="ＭＳ Ｐゴシック" charset="0"/>
              <a:cs typeface="ＭＳ Ｐゴシック" charset="0"/>
            </a:endParaRPr>
          </a:p>
          <a:p>
            <a:pPr marL="400050" lvl="1" indent="0">
              <a:buNone/>
            </a:pPr>
            <a:endParaRPr lang="en-US" dirty="0" smtClean="0">
              <a:solidFill>
                <a:srgbClr val="000000"/>
              </a:solidFill>
              <a:ea typeface="ＭＳ Ｐゴシック" charset="0"/>
              <a:cs typeface="ＭＳ Ｐゴシック" charset="0"/>
            </a:endParaRPr>
          </a:p>
          <a:p>
            <a:pPr lvl="2" indent="-342900"/>
            <a:endParaRPr lang="en-US" dirty="0">
              <a:solidFill>
                <a:srgbClr val="000000"/>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802624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139136" cy="1143000"/>
          </a:xfrm>
        </p:spPr>
        <p:txBody>
          <a:bodyPr>
            <a:normAutofit fontScale="90000"/>
          </a:bodyPr>
          <a:lstStyle/>
          <a:p>
            <a:pPr algn="ctr"/>
            <a:r>
              <a:rPr lang="en-US" dirty="0" smtClean="0"/>
              <a:t> He II Cooling in </a:t>
            </a:r>
            <a:br>
              <a:rPr lang="en-US" dirty="0" smtClean="0"/>
            </a:br>
            <a:r>
              <a:rPr lang="en-US" dirty="0" smtClean="0"/>
              <a:t>The European Spallation Source</a:t>
            </a:r>
            <a:br>
              <a:rPr lang="en-US" dirty="0" smtClean="0"/>
            </a:br>
            <a:r>
              <a:rPr lang="en-US" dirty="0" smtClean="0"/>
              <a:t>(Discrete Cooling)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pic>
        <p:nvPicPr>
          <p:cNvPr id="6" name="Picture 5"/>
          <p:cNvPicPr>
            <a:picLocks noChangeAspect="1"/>
          </p:cNvPicPr>
          <p:nvPr/>
        </p:nvPicPr>
        <p:blipFill>
          <a:blip r:embed="rId2"/>
          <a:stretch>
            <a:fillRect/>
          </a:stretch>
        </p:blipFill>
        <p:spPr>
          <a:xfrm>
            <a:off x="827584" y="1484784"/>
            <a:ext cx="6128043" cy="5184576"/>
          </a:xfrm>
          <a:prstGeom prst="rect">
            <a:avLst/>
          </a:prstGeom>
        </p:spPr>
      </p:pic>
      <p:sp>
        <p:nvSpPr>
          <p:cNvPr id="7" name="TextBox 6"/>
          <p:cNvSpPr txBox="1"/>
          <p:nvPr/>
        </p:nvSpPr>
        <p:spPr>
          <a:xfrm>
            <a:off x="7092280" y="1844824"/>
            <a:ext cx="1872208" cy="1200329"/>
          </a:xfrm>
          <a:prstGeom prst="rect">
            <a:avLst/>
          </a:prstGeom>
          <a:noFill/>
        </p:spPr>
        <p:txBody>
          <a:bodyPr wrap="square" rtlCol="0">
            <a:spAutoFit/>
          </a:bodyPr>
          <a:lstStyle/>
          <a:p>
            <a:r>
              <a:rPr lang="en-US" dirty="0" smtClean="0"/>
              <a:t>Each </a:t>
            </a:r>
            <a:r>
              <a:rPr lang="en-US" dirty="0" err="1" smtClean="0"/>
              <a:t>cryomodule</a:t>
            </a:r>
            <a:r>
              <a:rPr lang="en-US" dirty="0" smtClean="0"/>
              <a:t> has a dedicated</a:t>
            </a:r>
          </a:p>
          <a:p>
            <a:r>
              <a:rPr lang="en-US" dirty="0" smtClean="0"/>
              <a:t> HX and JT valve</a:t>
            </a:r>
          </a:p>
          <a:p>
            <a:endParaRPr lang="en-US" dirty="0"/>
          </a:p>
        </p:txBody>
      </p:sp>
      <p:sp>
        <p:nvSpPr>
          <p:cNvPr id="3" name="Date Placeholder 2"/>
          <p:cNvSpPr>
            <a:spLocks noGrp="1"/>
          </p:cNvSpPr>
          <p:nvPr>
            <p:ph type="dt" sz="half" idx="10"/>
          </p:nvPr>
        </p:nvSpPr>
        <p:spPr/>
        <p:txBody>
          <a:bodyPr/>
          <a:lstStyle/>
          <a:p>
            <a:r>
              <a:rPr lang="en-US" smtClean="0"/>
              <a:t>January 2017</a:t>
            </a:r>
            <a:endParaRPr lang="sv-SE" dirty="0"/>
          </a:p>
        </p:txBody>
      </p:sp>
      <p:sp>
        <p:nvSpPr>
          <p:cNvPr id="5" name="Footer Placeholder 4"/>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38625235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976" y="2060114"/>
            <a:ext cx="8892480" cy="439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p:nvPr/>
        </p:nvSpPr>
        <p:spPr>
          <a:xfrm>
            <a:off x="107504" y="1556792"/>
            <a:ext cx="6552728" cy="636072"/>
          </a:xfrm>
          <a:prstGeom prst="rect">
            <a:avLst/>
          </a:prstGeom>
          <a:solidFill>
            <a:schemeClr val="bg1">
              <a:lumMod val="75000"/>
            </a:schemeClr>
          </a:solidFill>
          <a:ln>
            <a:solidFill>
              <a:schemeClr val="bg1"/>
            </a:solidFill>
          </a:ln>
          <a:effectLst>
            <a:outerShdw blurRad="53975" dist="50800" dir="2700000" algn="tl" rotWithShape="0">
              <a:srgbClr val="000000">
                <a:alpha val="43000"/>
              </a:srgbClr>
            </a:outerShdw>
          </a:effectLst>
        </p:spPr>
        <p:txBody>
          <a:bodyPr wrap="square" rtlCol="0">
            <a:spAutoFit/>
          </a:bodyPr>
          <a:lstStyle/>
          <a:p>
            <a:pPr marL="285750" indent="-285750">
              <a:spcBef>
                <a:spcPts val="200"/>
              </a:spcBef>
              <a:spcAft>
                <a:spcPts val="200"/>
              </a:spcAft>
              <a:buFont typeface="Wingdings" charset="2"/>
              <a:buChar char="§"/>
            </a:pPr>
            <a:r>
              <a:rPr lang="en-US" sz="1600" dirty="0" smtClean="0"/>
              <a:t>Similar </a:t>
            </a:r>
            <a:r>
              <a:rPr lang="en-US" sz="1600" dirty="0"/>
              <a:t>to CEBAF/SNS cryomodule </a:t>
            </a:r>
            <a:r>
              <a:rPr lang="en-US" sz="1600" dirty="0" smtClean="0"/>
              <a:t>concept with </a:t>
            </a:r>
            <a:r>
              <a:rPr lang="en-US" sz="1600" dirty="0"/>
              <a:t>4 cavities per cryomodule</a:t>
            </a:r>
          </a:p>
          <a:p>
            <a:pPr marL="285750" indent="-285750">
              <a:spcBef>
                <a:spcPts val="200"/>
              </a:spcBef>
              <a:spcAft>
                <a:spcPts val="200"/>
              </a:spcAft>
              <a:buFont typeface="Wingdings" charset="2"/>
              <a:buChar char="§"/>
            </a:pPr>
            <a:r>
              <a:rPr lang="en-US" sz="1600" dirty="0"/>
              <a:t>Common design for medium (6 cells) and high beta (5 cells) cavities</a:t>
            </a:r>
          </a:p>
        </p:txBody>
      </p:sp>
      <p:sp>
        <p:nvSpPr>
          <p:cNvPr id="10" name="TextBox 19"/>
          <p:cNvSpPr txBox="1"/>
          <p:nvPr/>
        </p:nvSpPr>
        <p:spPr>
          <a:xfrm>
            <a:off x="7956376" y="4796418"/>
            <a:ext cx="1419368" cy="307777"/>
          </a:xfrm>
          <a:prstGeom prst="rect">
            <a:avLst/>
          </a:prstGeom>
          <a:noFill/>
        </p:spPr>
        <p:txBody>
          <a:bodyPr wrap="square" rtlCol="0">
            <a:spAutoFit/>
          </a:bodyPr>
          <a:lstStyle/>
          <a:p>
            <a:r>
              <a:rPr lang="fr-FR" sz="1400" dirty="0" smtClean="0">
                <a:solidFill>
                  <a:srgbClr val="FF0000"/>
                </a:solidFill>
              </a:rPr>
              <a:t>Proton </a:t>
            </a:r>
            <a:r>
              <a:rPr lang="fr-FR" sz="1400" dirty="0" err="1" smtClean="0">
                <a:solidFill>
                  <a:srgbClr val="FF0000"/>
                </a:solidFill>
              </a:rPr>
              <a:t>Beam</a:t>
            </a:r>
            <a:endParaRPr lang="en-US" sz="1400" dirty="0">
              <a:solidFill>
                <a:srgbClr val="FF0000"/>
              </a:solidFill>
            </a:endParaRPr>
          </a:p>
        </p:txBody>
      </p:sp>
      <p:cxnSp>
        <p:nvCxnSpPr>
          <p:cNvPr id="11" name="Connecteur droit avec flèche 10"/>
          <p:cNvCxnSpPr/>
          <p:nvPr/>
        </p:nvCxnSpPr>
        <p:spPr bwMode="auto">
          <a:xfrm flipH="1">
            <a:off x="8118795" y="4580394"/>
            <a:ext cx="845693" cy="144017"/>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arrow"/>
          </a:ln>
          <a:effectLst/>
        </p:spPr>
      </p:cxnSp>
      <p:sp>
        <p:nvSpPr>
          <p:cNvPr id="13" name="TextBox 19"/>
          <p:cNvSpPr txBox="1"/>
          <p:nvPr/>
        </p:nvSpPr>
        <p:spPr>
          <a:xfrm>
            <a:off x="5805" y="2420154"/>
            <a:ext cx="1728192" cy="307777"/>
          </a:xfrm>
          <a:prstGeom prst="rect">
            <a:avLst/>
          </a:prstGeom>
          <a:noFill/>
        </p:spPr>
        <p:txBody>
          <a:bodyPr wrap="square" rtlCol="0">
            <a:spAutoFit/>
          </a:bodyPr>
          <a:lstStyle/>
          <a:p>
            <a:r>
              <a:rPr lang="fr-FR" sz="1400" dirty="0" err="1" smtClean="0"/>
              <a:t>Jumper</a:t>
            </a:r>
            <a:r>
              <a:rPr lang="fr-FR" sz="1400" dirty="0" smtClean="0"/>
              <a:t> </a:t>
            </a:r>
            <a:r>
              <a:rPr lang="fr-FR" sz="1400" dirty="0" err="1" smtClean="0"/>
              <a:t>connection</a:t>
            </a:r>
            <a:endParaRPr lang="en-US" sz="1400" dirty="0"/>
          </a:p>
        </p:txBody>
      </p:sp>
      <p:cxnSp>
        <p:nvCxnSpPr>
          <p:cNvPr id="14" name="Connecteur droit avec flèche 13"/>
          <p:cNvCxnSpPr/>
          <p:nvPr/>
        </p:nvCxnSpPr>
        <p:spPr bwMode="auto">
          <a:xfrm>
            <a:off x="467544" y="2708186"/>
            <a:ext cx="72008" cy="21602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17" name="TextBox 19"/>
          <p:cNvSpPr txBox="1"/>
          <p:nvPr/>
        </p:nvSpPr>
        <p:spPr>
          <a:xfrm>
            <a:off x="1403648" y="5732522"/>
            <a:ext cx="1419368" cy="523220"/>
          </a:xfrm>
          <a:prstGeom prst="rect">
            <a:avLst/>
          </a:prstGeom>
          <a:noFill/>
        </p:spPr>
        <p:txBody>
          <a:bodyPr wrap="square" rtlCol="0">
            <a:spAutoFit/>
          </a:bodyPr>
          <a:lstStyle/>
          <a:p>
            <a:r>
              <a:rPr lang="fr-FR" sz="1400" dirty="0" smtClean="0"/>
              <a:t>Cold to warm transition</a:t>
            </a:r>
            <a:endParaRPr lang="en-US" sz="1400" dirty="0"/>
          </a:p>
        </p:txBody>
      </p:sp>
      <p:cxnSp>
        <p:nvCxnSpPr>
          <p:cNvPr id="18" name="Connecteur droit avec flèche 17"/>
          <p:cNvCxnSpPr/>
          <p:nvPr/>
        </p:nvCxnSpPr>
        <p:spPr bwMode="auto">
          <a:xfrm flipH="1" flipV="1">
            <a:off x="7308304" y="3932322"/>
            <a:ext cx="216024" cy="136815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21" name="TextBox 19"/>
          <p:cNvSpPr txBox="1"/>
          <p:nvPr/>
        </p:nvSpPr>
        <p:spPr>
          <a:xfrm>
            <a:off x="4211960" y="2564904"/>
            <a:ext cx="1419368" cy="523220"/>
          </a:xfrm>
          <a:prstGeom prst="rect">
            <a:avLst/>
          </a:prstGeom>
          <a:noFill/>
        </p:spPr>
        <p:txBody>
          <a:bodyPr wrap="square" rtlCol="0">
            <a:spAutoFit/>
          </a:bodyPr>
          <a:lstStyle/>
          <a:p>
            <a:r>
              <a:rPr lang="fr-FR" sz="1400" dirty="0" err="1" smtClean="0"/>
              <a:t>Magnetic</a:t>
            </a:r>
            <a:r>
              <a:rPr lang="fr-FR" sz="1400" dirty="0" smtClean="0"/>
              <a:t> </a:t>
            </a:r>
            <a:r>
              <a:rPr lang="fr-FR" sz="1400" dirty="0" err="1" smtClean="0"/>
              <a:t>shielding</a:t>
            </a:r>
            <a:endParaRPr lang="en-US" sz="1400" dirty="0"/>
          </a:p>
        </p:txBody>
      </p:sp>
      <p:cxnSp>
        <p:nvCxnSpPr>
          <p:cNvPr id="22" name="Connecteur droit avec flèche 21"/>
          <p:cNvCxnSpPr/>
          <p:nvPr/>
        </p:nvCxnSpPr>
        <p:spPr bwMode="auto">
          <a:xfrm>
            <a:off x="4788024" y="3068960"/>
            <a:ext cx="360040" cy="71934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24" name="TextBox 19"/>
          <p:cNvSpPr txBox="1"/>
          <p:nvPr/>
        </p:nvSpPr>
        <p:spPr>
          <a:xfrm>
            <a:off x="5364088" y="5588506"/>
            <a:ext cx="1419368" cy="307777"/>
          </a:xfrm>
          <a:prstGeom prst="rect">
            <a:avLst/>
          </a:prstGeom>
          <a:noFill/>
        </p:spPr>
        <p:txBody>
          <a:bodyPr wrap="square" rtlCol="0">
            <a:spAutoFit/>
          </a:bodyPr>
          <a:lstStyle/>
          <a:p>
            <a:r>
              <a:rPr lang="fr-FR" sz="1400" dirty="0" smtClean="0"/>
              <a:t>Power coupler</a:t>
            </a:r>
            <a:endParaRPr lang="en-US" sz="1400" dirty="0"/>
          </a:p>
        </p:txBody>
      </p:sp>
      <p:cxnSp>
        <p:nvCxnSpPr>
          <p:cNvPr id="25" name="Connecteur droit avec flèche 24"/>
          <p:cNvCxnSpPr/>
          <p:nvPr/>
        </p:nvCxnSpPr>
        <p:spPr bwMode="auto">
          <a:xfrm flipH="1" flipV="1">
            <a:off x="5220072" y="5372482"/>
            <a:ext cx="360040" cy="21602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28" name="TextBox 19"/>
          <p:cNvSpPr txBox="1"/>
          <p:nvPr/>
        </p:nvSpPr>
        <p:spPr>
          <a:xfrm>
            <a:off x="7185080" y="5353318"/>
            <a:ext cx="1419368" cy="523220"/>
          </a:xfrm>
          <a:prstGeom prst="rect">
            <a:avLst/>
          </a:prstGeom>
          <a:noFill/>
        </p:spPr>
        <p:txBody>
          <a:bodyPr wrap="square" rtlCol="0">
            <a:spAutoFit/>
          </a:bodyPr>
          <a:lstStyle/>
          <a:p>
            <a:r>
              <a:rPr lang="fr-FR" sz="1400" dirty="0" err="1" smtClean="0"/>
              <a:t>Cavity</a:t>
            </a:r>
            <a:r>
              <a:rPr lang="fr-FR" sz="1400" dirty="0" smtClean="0"/>
              <a:t> </a:t>
            </a:r>
            <a:r>
              <a:rPr lang="fr-FR" sz="1400" dirty="0" err="1" smtClean="0"/>
              <a:t>with</a:t>
            </a:r>
            <a:r>
              <a:rPr lang="fr-FR" sz="1400" dirty="0" smtClean="0"/>
              <a:t> </a:t>
            </a:r>
            <a:r>
              <a:rPr lang="fr-FR" sz="1400" dirty="0" err="1" smtClean="0"/>
              <a:t>Helium</a:t>
            </a:r>
            <a:r>
              <a:rPr lang="fr-FR" sz="1400" dirty="0" smtClean="0"/>
              <a:t> tank</a:t>
            </a:r>
            <a:endParaRPr lang="en-US" sz="1400" dirty="0"/>
          </a:p>
        </p:txBody>
      </p:sp>
      <p:cxnSp>
        <p:nvCxnSpPr>
          <p:cNvPr id="29" name="Connecteur droit avec flèche 28"/>
          <p:cNvCxnSpPr/>
          <p:nvPr/>
        </p:nvCxnSpPr>
        <p:spPr bwMode="auto">
          <a:xfrm flipH="1" flipV="1">
            <a:off x="755576" y="4941168"/>
            <a:ext cx="792088" cy="72008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36" name="TextBox 19"/>
          <p:cNvSpPr txBox="1"/>
          <p:nvPr/>
        </p:nvSpPr>
        <p:spPr>
          <a:xfrm>
            <a:off x="1907704" y="3212242"/>
            <a:ext cx="1440160" cy="307777"/>
          </a:xfrm>
          <a:prstGeom prst="rect">
            <a:avLst/>
          </a:prstGeom>
          <a:noFill/>
        </p:spPr>
        <p:txBody>
          <a:bodyPr wrap="square" rtlCol="0">
            <a:spAutoFit/>
          </a:bodyPr>
          <a:lstStyle/>
          <a:p>
            <a:r>
              <a:rPr lang="fr-FR" sz="1400" dirty="0" err="1" smtClean="0"/>
              <a:t>Diphasic</a:t>
            </a:r>
            <a:r>
              <a:rPr lang="fr-FR" sz="1400" dirty="0" smtClean="0"/>
              <a:t> He pipe</a:t>
            </a:r>
            <a:endParaRPr lang="en-US" sz="1400" dirty="0"/>
          </a:p>
        </p:txBody>
      </p:sp>
      <p:cxnSp>
        <p:nvCxnSpPr>
          <p:cNvPr id="37" name="Connecteur droit avec flèche 36"/>
          <p:cNvCxnSpPr/>
          <p:nvPr/>
        </p:nvCxnSpPr>
        <p:spPr bwMode="auto">
          <a:xfrm>
            <a:off x="2483768" y="3500274"/>
            <a:ext cx="216024" cy="50405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38" name="TextBox 19"/>
          <p:cNvSpPr txBox="1"/>
          <p:nvPr/>
        </p:nvSpPr>
        <p:spPr>
          <a:xfrm>
            <a:off x="5652120" y="2276138"/>
            <a:ext cx="1419368" cy="523220"/>
          </a:xfrm>
          <a:prstGeom prst="rect">
            <a:avLst/>
          </a:prstGeom>
          <a:noFill/>
        </p:spPr>
        <p:txBody>
          <a:bodyPr wrap="square" rtlCol="0">
            <a:spAutoFit/>
          </a:bodyPr>
          <a:lstStyle/>
          <a:p>
            <a:r>
              <a:rPr lang="fr-FR" sz="1400" dirty="0" smtClean="0"/>
              <a:t>Thermal </a:t>
            </a:r>
            <a:r>
              <a:rPr lang="fr-FR" sz="1400" dirty="0" err="1" smtClean="0"/>
              <a:t>shielding</a:t>
            </a:r>
            <a:endParaRPr lang="en-US" sz="1400" dirty="0"/>
          </a:p>
        </p:txBody>
      </p:sp>
      <p:cxnSp>
        <p:nvCxnSpPr>
          <p:cNvPr id="39" name="Connecteur droit avec flèche 38"/>
          <p:cNvCxnSpPr/>
          <p:nvPr/>
        </p:nvCxnSpPr>
        <p:spPr bwMode="auto">
          <a:xfrm>
            <a:off x="6228184" y="2780194"/>
            <a:ext cx="360040" cy="504056"/>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41" name="TextBox 19"/>
          <p:cNvSpPr txBox="1"/>
          <p:nvPr/>
        </p:nvSpPr>
        <p:spPr>
          <a:xfrm>
            <a:off x="7452320" y="1556792"/>
            <a:ext cx="1851416" cy="307777"/>
          </a:xfrm>
          <a:prstGeom prst="rect">
            <a:avLst/>
          </a:prstGeom>
          <a:noFill/>
        </p:spPr>
        <p:txBody>
          <a:bodyPr wrap="square" rtlCol="0">
            <a:spAutoFit/>
          </a:bodyPr>
          <a:lstStyle/>
          <a:p>
            <a:r>
              <a:rPr lang="fr-FR" sz="1400" dirty="0" err="1" smtClean="0"/>
              <a:t>Regulation</a:t>
            </a:r>
            <a:r>
              <a:rPr lang="fr-FR" sz="1400" dirty="0" smtClean="0"/>
              <a:t> He valve</a:t>
            </a:r>
            <a:endParaRPr lang="en-US" sz="1400" dirty="0"/>
          </a:p>
        </p:txBody>
      </p:sp>
      <p:cxnSp>
        <p:nvCxnSpPr>
          <p:cNvPr id="42" name="Connecteur droit avec flèche 41"/>
          <p:cNvCxnSpPr/>
          <p:nvPr/>
        </p:nvCxnSpPr>
        <p:spPr bwMode="auto">
          <a:xfrm flipH="1">
            <a:off x="8244408" y="1916832"/>
            <a:ext cx="144016" cy="28803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44" name="TextBox 19"/>
          <p:cNvSpPr txBox="1"/>
          <p:nvPr/>
        </p:nvSpPr>
        <p:spPr>
          <a:xfrm>
            <a:off x="3347864" y="5516498"/>
            <a:ext cx="1419368" cy="523220"/>
          </a:xfrm>
          <a:prstGeom prst="rect">
            <a:avLst/>
          </a:prstGeom>
          <a:noFill/>
        </p:spPr>
        <p:txBody>
          <a:bodyPr wrap="square" rtlCol="0">
            <a:spAutoFit/>
          </a:bodyPr>
          <a:lstStyle/>
          <a:p>
            <a:r>
              <a:rPr lang="fr-FR" sz="1400" dirty="0" err="1" smtClean="0"/>
              <a:t>Intercavities</a:t>
            </a:r>
            <a:r>
              <a:rPr lang="fr-FR" sz="1400" dirty="0" smtClean="0"/>
              <a:t> </a:t>
            </a:r>
            <a:r>
              <a:rPr lang="fr-FR" sz="1400" dirty="0" err="1" smtClean="0"/>
              <a:t>belows</a:t>
            </a:r>
            <a:endParaRPr lang="en-US" sz="1400" dirty="0"/>
          </a:p>
        </p:txBody>
      </p:sp>
      <p:cxnSp>
        <p:nvCxnSpPr>
          <p:cNvPr id="45" name="Connecteur droit avec flèche 44"/>
          <p:cNvCxnSpPr>
            <a:stCxn id="44" idx="0"/>
          </p:cNvCxnSpPr>
          <p:nvPr/>
        </p:nvCxnSpPr>
        <p:spPr bwMode="auto">
          <a:xfrm flipV="1">
            <a:off x="4057548" y="4364370"/>
            <a:ext cx="514452" cy="115212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47" name="TextBox 19"/>
          <p:cNvSpPr txBox="1"/>
          <p:nvPr/>
        </p:nvSpPr>
        <p:spPr>
          <a:xfrm>
            <a:off x="8316416" y="2204130"/>
            <a:ext cx="1008112" cy="523220"/>
          </a:xfrm>
          <a:prstGeom prst="rect">
            <a:avLst/>
          </a:prstGeom>
          <a:noFill/>
        </p:spPr>
        <p:txBody>
          <a:bodyPr wrap="square" rtlCol="0">
            <a:spAutoFit/>
          </a:bodyPr>
          <a:lstStyle/>
          <a:p>
            <a:r>
              <a:rPr lang="fr-FR" sz="1400" dirty="0" smtClean="0"/>
              <a:t>Vacuum valve</a:t>
            </a:r>
            <a:endParaRPr lang="en-US" sz="1400" dirty="0"/>
          </a:p>
        </p:txBody>
      </p:sp>
      <p:cxnSp>
        <p:nvCxnSpPr>
          <p:cNvPr id="48" name="Connecteur droit avec flèche 47"/>
          <p:cNvCxnSpPr>
            <a:stCxn id="47" idx="2"/>
          </p:cNvCxnSpPr>
          <p:nvPr/>
        </p:nvCxnSpPr>
        <p:spPr bwMode="auto">
          <a:xfrm>
            <a:off x="8820472" y="2727350"/>
            <a:ext cx="0" cy="62890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55" name="TextBox 19"/>
          <p:cNvSpPr txBox="1"/>
          <p:nvPr/>
        </p:nvSpPr>
        <p:spPr>
          <a:xfrm>
            <a:off x="2627784" y="2708186"/>
            <a:ext cx="1419368" cy="523220"/>
          </a:xfrm>
          <a:prstGeom prst="rect">
            <a:avLst/>
          </a:prstGeom>
          <a:noFill/>
        </p:spPr>
        <p:txBody>
          <a:bodyPr wrap="square" rtlCol="0">
            <a:spAutoFit/>
          </a:bodyPr>
          <a:lstStyle/>
          <a:p>
            <a:r>
              <a:rPr lang="fr-FR" sz="1400" dirty="0" err="1" smtClean="0"/>
              <a:t>Spaceframe</a:t>
            </a:r>
            <a:r>
              <a:rPr lang="fr-FR" sz="1400" dirty="0" smtClean="0"/>
              <a:t> support </a:t>
            </a:r>
            <a:endParaRPr lang="en-US" sz="1400" dirty="0"/>
          </a:p>
        </p:txBody>
      </p:sp>
      <p:cxnSp>
        <p:nvCxnSpPr>
          <p:cNvPr id="56" name="Connecteur droit avec flèche 55"/>
          <p:cNvCxnSpPr/>
          <p:nvPr/>
        </p:nvCxnSpPr>
        <p:spPr bwMode="auto">
          <a:xfrm>
            <a:off x="3491880" y="3068226"/>
            <a:ext cx="504056" cy="21602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59" name="TextBox 19"/>
          <p:cNvSpPr txBox="1"/>
          <p:nvPr/>
        </p:nvSpPr>
        <p:spPr>
          <a:xfrm>
            <a:off x="899592" y="2852202"/>
            <a:ext cx="1728192" cy="307777"/>
          </a:xfrm>
          <a:prstGeom prst="rect">
            <a:avLst/>
          </a:prstGeom>
          <a:noFill/>
        </p:spPr>
        <p:txBody>
          <a:bodyPr wrap="square" rtlCol="0">
            <a:spAutoFit/>
          </a:bodyPr>
          <a:lstStyle/>
          <a:p>
            <a:r>
              <a:rPr lang="fr-FR" sz="1400" dirty="0" err="1" smtClean="0"/>
              <a:t>Heat</a:t>
            </a:r>
            <a:r>
              <a:rPr lang="fr-FR" sz="1400" dirty="0" smtClean="0"/>
              <a:t> </a:t>
            </a:r>
            <a:r>
              <a:rPr lang="fr-FR" sz="1400" dirty="0" err="1" smtClean="0"/>
              <a:t>exchanger</a:t>
            </a:r>
            <a:endParaRPr lang="en-US" sz="1400" dirty="0"/>
          </a:p>
        </p:txBody>
      </p:sp>
      <p:cxnSp>
        <p:nvCxnSpPr>
          <p:cNvPr id="60" name="Connecteur droit avec flèche 59"/>
          <p:cNvCxnSpPr/>
          <p:nvPr/>
        </p:nvCxnSpPr>
        <p:spPr bwMode="auto">
          <a:xfrm flipH="1">
            <a:off x="899592" y="3140234"/>
            <a:ext cx="461739" cy="57679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66" name="TextBox 19"/>
          <p:cNvSpPr txBox="1"/>
          <p:nvPr/>
        </p:nvSpPr>
        <p:spPr>
          <a:xfrm>
            <a:off x="6372200" y="2257127"/>
            <a:ext cx="1728192" cy="307777"/>
          </a:xfrm>
          <a:prstGeom prst="rect">
            <a:avLst/>
          </a:prstGeom>
          <a:noFill/>
        </p:spPr>
        <p:txBody>
          <a:bodyPr wrap="square" rtlCol="0">
            <a:spAutoFit/>
          </a:bodyPr>
          <a:lstStyle/>
          <a:p>
            <a:r>
              <a:rPr lang="fr-FR" sz="1400" dirty="0" smtClean="0"/>
              <a:t>Alignement </a:t>
            </a:r>
            <a:r>
              <a:rPr lang="fr-FR" sz="1400" dirty="0" err="1" smtClean="0"/>
              <a:t>fiducial</a:t>
            </a:r>
            <a:endParaRPr lang="en-US" sz="1400" dirty="0"/>
          </a:p>
        </p:txBody>
      </p:sp>
      <p:cxnSp>
        <p:nvCxnSpPr>
          <p:cNvPr id="67" name="Connecteur droit avec flèche 66"/>
          <p:cNvCxnSpPr/>
          <p:nvPr/>
        </p:nvCxnSpPr>
        <p:spPr bwMode="auto">
          <a:xfrm flipH="1">
            <a:off x="7020272" y="2492896"/>
            <a:ext cx="72008" cy="360040"/>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52830" y="237749"/>
            <a:ext cx="814803" cy="65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Espace réservé du numéro de diapositive 5"/>
          <p:cNvSpPr>
            <a:spLocks noGrp="1"/>
          </p:cNvSpPr>
          <p:nvPr>
            <p:ph type="sldNum" sz="quarter" idx="4"/>
          </p:nvPr>
        </p:nvSpPr>
        <p:spPr>
          <a:xfrm>
            <a:off x="8674925" y="6492875"/>
            <a:ext cx="469075" cy="365125"/>
          </a:xfrm>
          <a:prstGeom prst="rect">
            <a:avLst/>
          </a:prstGeom>
        </p:spPr>
        <p:txBody>
          <a:bodyPr/>
          <a:lstStyle>
            <a:lvl1pPr>
              <a:defRPr lang="sv-SE" sz="1200" smtClean="0">
                <a:solidFill>
                  <a:schemeClr val="bg1">
                    <a:lumMod val="50000"/>
                  </a:schemeClr>
                </a:solidFill>
              </a:defRPr>
            </a:lvl1pPr>
          </a:lstStyle>
          <a:p>
            <a:fld id="{551115BC-487E-4422-894C-CB7CD3E79223}" type="slidenum">
              <a:rPr lang="fr-FR" smtClean="0"/>
              <a:pPr/>
              <a:t>29</a:t>
            </a:fld>
            <a:endParaRPr lang="fr-FR"/>
          </a:p>
        </p:txBody>
      </p:sp>
      <p:sp>
        <p:nvSpPr>
          <p:cNvPr id="50" name="Espace réservé de la date 3"/>
          <p:cNvSpPr>
            <a:spLocks noGrp="1"/>
          </p:cNvSpPr>
          <p:nvPr>
            <p:ph type="dt" sz="half" idx="4294967295"/>
          </p:nvPr>
        </p:nvSpPr>
        <p:spPr>
          <a:xfrm>
            <a:off x="3633872" y="6492875"/>
            <a:ext cx="2315202" cy="365125"/>
          </a:xfrm>
          <a:prstGeom prst="rect">
            <a:avLst/>
          </a:prstGeom>
        </p:spPr>
        <p:txBody>
          <a:bodyPr/>
          <a:lstStyle>
            <a:lvl1pPr>
              <a:defRPr sz="1200">
                <a:solidFill>
                  <a:schemeClr val="bg1">
                    <a:lumMod val="50000"/>
                  </a:schemeClr>
                </a:solidFill>
              </a:defRPr>
            </a:lvl1pPr>
          </a:lstStyle>
          <a:p>
            <a:r>
              <a:rPr lang="en-US" smtClean="0"/>
              <a:t>January 2017</a:t>
            </a:r>
            <a:endParaRPr lang="sv-SE" dirty="0"/>
          </a:p>
        </p:txBody>
      </p:sp>
      <p:pic>
        <p:nvPicPr>
          <p:cNvPr id="52" name="Image 51"/>
          <p:cNvPicPr/>
          <p:nvPr/>
        </p:nvPicPr>
        <p:blipFill>
          <a:blip r:embed="rId5">
            <a:extLst>
              <a:ext uri="{28A0092B-C50C-407E-A947-70E740481C1C}">
                <a14:useLocalDpi xmlns:a14="http://schemas.microsoft.com/office/drawing/2010/main"/>
              </a:ext>
            </a:extLst>
          </a:blip>
          <a:srcRect/>
          <a:stretch>
            <a:fillRect/>
          </a:stretch>
        </p:blipFill>
        <p:spPr bwMode="auto">
          <a:xfrm>
            <a:off x="5148064" y="237748"/>
            <a:ext cx="814803" cy="657603"/>
          </a:xfrm>
          <a:prstGeom prst="rect">
            <a:avLst/>
          </a:prstGeom>
          <a:noFill/>
        </p:spPr>
      </p:pic>
      <p:sp>
        <p:nvSpPr>
          <p:cNvPr id="53" name="Title 1"/>
          <p:cNvSpPr txBox="1">
            <a:spLocks/>
          </p:cNvSpPr>
          <p:nvPr/>
        </p:nvSpPr>
        <p:spPr>
          <a:xfrm>
            <a:off x="107504" y="274638"/>
            <a:ext cx="7488832" cy="1143000"/>
          </a:xfrm>
          <a:prstGeom prst="rect">
            <a:avLst/>
          </a:prstGeom>
        </p:spPr>
        <p:txBody>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ESS</a:t>
            </a:r>
          </a:p>
          <a:p>
            <a:r>
              <a:rPr lang="en-US" dirty="0" smtClean="0"/>
              <a:t>Elliptical Cavity </a:t>
            </a:r>
            <a:r>
              <a:rPr lang="en-US" dirty="0" err="1" smtClean="0"/>
              <a:t>Cryomodules</a:t>
            </a:r>
            <a:endParaRPr lang="en-US" dirty="0"/>
          </a:p>
        </p:txBody>
      </p:sp>
    </p:spTree>
    <p:extLst>
      <p:ext uri="{BB962C8B-B14F-4D97-AF65-F5344CB8AC3E}">
        <p14:creationId xmlns:p14="http://schemas.microsoft.com/office/powerpoint/2010/main" val="2338244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139136" cy="1143000"/>
          </a:xfrm>
        </p:spPr>
        <p:txBody>
          <a:bodyPr/>
          <a:lstStyle/>
          <a:p>
            <a:r>
              <a:rPr lang="en-US" dirty="0" smtClean="0"/>
              <a:t>He II (Superfluid Helium)</a:t>
            </a:r>
            <a:endParaRPr lang="en-US" dirty="0"/>
          </a:p>
        </p:txBody>
      </p:sp>
      <p:sp>
        <p:nvSpPr>
          <p:cNvPr id="3" name="Content Placeholder 2"/>
          <p:cNvSpPr>
            <a:spLocks noGrp="1"/>
          </p:cNvSpPr>
          <p:nvPr>
            <p:ph idx="1"/>
          </p:nvPr>
        </p:nvSpPr>
        <p:spPr/>
        <p:txBody>
          <a:bodyPr/>
          <a:lstStyle/>
          <a:p>
            <a:r>
              <a:rPr lang="en-US" dirty="0">
                <a:solidFill>
                  <a:schemeClr val="tx1"/>
                </a:solidFill>
                <a:ea typeface="ＭＳ Ｐゴシック" charset="0"/>
                <a:cs typeface="ＭＳ Ｐゴシック" charset="0"/>
              </a:rPr>
              <a:t>2</a:t>
            </a:r>
            <a:r>
              <a:rPr lang="en-US" baseline="30000" dirty="0">
                <a:solidFill>
                  <a:schemeClr val="tx1"/>
                </a:solidFill>
                <a:ea typeface="ＭＳ Ｐゴシック" charset="0"/>
                <a:cs typeface="ＭＳ Ｐゴシック" charset="0"/>
              </a:rPr>
              <a:t>nd</a:t>
            </a:r>
            <a:r>
              <a:rPr lang="en-US" dirty="0">
                <a:solidFill>
                  <a:schemeClr val="tx1"/>
                </a:solidFill>
                <a:ea typeface="ＭＳ Ｐゴシック" charset="0"/>
                <a:cs typeface="ＭＳ Ｐゴシック" charset="0"/>
              </a:rPr>
              <a:t> liquid phase of helium (hence He II)</a:t>
            </a:r>
          </a:p>
          <a:p>
            <a:r>
              <a:rPr lang="en-US" dirty="0">
                <a:solidFill>
                  <a:schemeClr val="tx1"/>
                </a:solidFill>
                <a:ea typeface="ＭＳ Ｐゴシック" charset="0"/>
                <a:cs typeface="ＭＳ Ｐゴシック" charset="0"/>
              </a:rPr>
              <a:t>Phase transition is 2</a:t>
            </a:r>
            <a:r>
              <a:rPr lang="en-US" baseline="30000" dirty="0">
                <a:solidFill>
                  <a:schemeClr val="tx1"/>
                </a:solidFill>
                <a:ea typeface="ＭＳ Ｐゴシック" charset="0"/>
                <a:cs typeface="ＭＳ Ｐゴシック" charset="0"/>
              </a:rPr>
              <a:t>nd</a:t>
            </a:r>
            <a:r>
              <a:rPr lang="en-US" dirty="0">
                <a:solidFill>
                  <a:schemeClr val="tx1"/>
                </a:solidFill>
                <a:ea typeface="ＭＳ Ｐゴシック" charset="0"/>
                <a:cs typeface="ＭＳ Ｐゴシック" charset="0"/>
              </a:rPr>
              <a:t> order (no latent heat) but there is a discontinuity in the specific heat  (</a:t>
            </a:r>
            <a:r>
              <a:rPr lang="en-US" dirty="0">
                <a:solidFill>
                  <a:schemeClr val="tx1"/>
                </a:solidFill>
                <a:latin typeface="Symbol" charset="0"/>
                <a:ea typeface="ＭＳ Ｐゴシック" charset="0"/>
                <a:cs typeface="ＭＳ Ｐゴシック" charset="0"/>
              </a:rPr>
              <a:t>l</a:t>
            </a:r>
            <a:r>
              <a:rPr lang="en-US" dirty="0">
                <a:solidFill>
                  <a:schemeClr val="tx1"/>
                </a:solidFill>
                <a:ea typeface="ＭＳ Ｐゴシック" charset="0"/>
                <a:cs typeface="ＭＳ Ｐゴシック" charset="0"/>
              </a:rPr>
              <a:t> transition)</a:t>
            </a:r>
          </a:p>
          <a:p>
            <a:r>
              <a:rPr lang="en-US" dirty="0" err="1">
                <a:solidFill>
                  <a:schemeClr val="tx1"/>
                </a:solidFill>
                <a:ea typeface="ＭＳ Ｐゴシック" charset="0"/>
                <a:cs typeface="ＭＳ Ｐゴシック" charset="0"/>
              </a:rPr>
              <a:t>T</a:t>
            </a:r>
            <a:r>
              <a:rPr lang="en-US" baseline="-25000" dirty="0" err="1">
                <a:solidFill>
                  <a:schemeClr val="tx1"/>
                </a:solidFill>
                <a:latin typeface="Symbol" charset="0"/>
                <a:ea typeface="ＭＳ Ｐゴシック" charset="0"/>
                <a:cs typeface="ＭＳ Ｐゴシック" charset="0"/>
              </a:rPr>
              <a:t>l</a:t>
            </a:r>
            <a:r>
              <a:rPr lang="en-US" baseline="-25000" dirty="0" err="1">
                <a:solidFill>
                  <a:schemeClr val="tx1"/>
                </a:solidFill>
                <a:ea typeface="ＭＳ Ｐゴシック" charset="0"/>
                <a:cs typeface="ＭＳ Ｐゴシック" charset="0"/>
              </a:rPr>
              <a:t>max</a:t>
            </a:r>
            <a:r>
              <a:rPr lang="en-US" dirty="0">
                <a:solidFill>
                  <a:schemeClr val="tx1"/>
                </a:solidFill>
                <a:ea typeface="ＭＳ Ｐゴシック" charset="0"/>
                <a:cs typeface="ＭＳ Ｐゴシック" charset="0"/>
              </a:rPr>
              <a:t> = 2.2 K</a:t>
            </a:r>
          </a:p>
          <a:p>
            <a:r>
              <a:rPr lang="en-US" dirty="0">
                <a:solidFill>
                  <a:schemeClr val="tx1"/>
                </a:solidFill>
                <a:ea typeface="ＭＳ Ｐゴシック" charset="0"/>
                <a:cs typeface="ＭＳ Ｐゴシック" charset="0"/>
              </a:rPr>
              <a:t>Has unique thermal and fluid properties</a:t>
            </a:r>
          </a:p>
          <a:p>
            <a:pPr lvl="1"/>
            <a:r>
              <a:rPr lang="en-US" dirty="0">
                <a:solidFill>
                  <a:schemeClr val="tx1"/>
                </a:solidFill>
                <a:ea typeface="ＭＳ Ｐゴシック" charset="0"/>
              </a:rPr>
              <a:t>High effective thermal conductivity</a:t>
            </a:r>
          </a:p>
          <a:p>
            <a:pPr lvl="1"/>
            <a:r>
              <a:rPr lang="en-US" dirty="0">
                <a:solidFill>
                  <a:schemeClr val="tx1"/>
                </a:solidFill>
                <a:ea typeface="ＭＳ Ｐゴシック" charset="0"/>
              </a:rPr>
              <a:t>Zero viscosity under certain conditions</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9738390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139136" cy="1143000"/>
          </a:xfrm>
        </p:spPr>
        <p:txBody>
          <a:bodyPr/>
          <a:lstStyle/>
          <a:p>
            <a:r>
              <a:rPr lang="en-US" dirty="0" smtClean="0"/>
              <a:t>Large </a:t>
            </a:r>
            <a:r>
              <a:rPr lang="en-US" smtClean="0"/>
              <a:t>Hadron </a:t>
            </a:r>
            <a:r>
              <a:rPr lang="en-US"/>
              <a:t>Collider</a:t>
            </a:r>
            <a:br>
              <a:rPr lang="en-US"/>
            </a:br>
            <a:r>
              <a:rPr lang="en-US"/>
              <a:t>(Continuous Cooling)</a:t>
            </a:r>
            <a:endParaRPr lang="en-US" dirty="0"/>
          </a:p>
        </p:txBody>
      </p:sp>
      <p:sp>
        <p:nvSpPr>
          <p:cNvPr id="4" name="Date Placeholder 3"/>
          <p:cNvSpPr>
            <a:spLocks noGrp="1"/>
          </p:cNvSpPr>
          <p:nvPr>
            <p:ph type="dt" sz="half" idx="10"/>
          </p:nvPr>
        </p:nvSpPr>
        <p:spPr/>
        <p:txBody>
          <a:bodyPr/>
          <a:lstStyle/>
          <a:p>
            <a:r>
              <a:rPr lang="en-US" smtClean="0"/>
              <a:t>January 2017</a:t>
            </a:r>
            <a:endParaRPr lang="sv-SE" dirty="0"/>
          </a:p>
        </p:txBody>
      </p:sp>
      <p:sp>
        <p:nvSpPr>
          <p:cNvPr id="5" name="Footer Placeholder 4"/>
          <p:cNvSpPr>
            <a:spLocks noGrp="1"/>
          </p:cNvSpPr>
          <p:nvPr>
            <p:ph type="ftr" sz="quarter" idx="11"/>
          </p:nvPr>
        </p:nvSpPr>
        <p:spPr/>
        <p:txBody>
          <a:bodyPr/>
          <a:lstStyle/>
          <a:p>
            <a:r>
              <a:rPr lang="sv-SE" smtClean="0"/>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30</a:t>
            </a:fld>
            <a:endParaRPr lang="sv-SE" dirty="0"/>
          </a:p>
        </p:txBody>
      </p:sp>
      <p:pic>
        <p:nvPicPr>
          <p:cNvPr id="8" name="Picture 7"/>
          <p:cNvPicPr>
            <a:picLocks noChangeAspect="1"/>
          </p:cNvPicPr>
          <p:nvPr/>
        </p:nvPicPr>
        <p:blipFill>
          <a:blip r:embed="rId2"/>
          <a:stretch>
            <a:fillRect/>
          </a:stretch>
        </p:blipFill>
        <p:spPr>
          <a:xfrm>
            <a:off x="18652" y="2276872"/>
            <a:ext cx="9144000" cy="4236602"/>
          </a:xfrm>
          <a:prstGeom prst="rect">
            <a:avLst/>
          </a:prstGeom>
        </p:spPr>
      </p:pic>
    </p:spTree>
    <p:extLst>
      <p:ext uri="{BB962C8B-B14F-4D97-AF65-F5344CB8AC3E}">
        <p14:creationId xmlns:p14="http://schemas.microsoft.com/office/powerpoint/2010/main" val="16028338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139136" cy="1143000"/>
          </a:xfrm>
        </p:spPr>
        <p:txBody>
          <a:bodyPr/>
          <a:lstStyle/>
          <a:p>
            <a:r>
              <a:rPr lang="en-US" dirty="0" smtClean="0"/>
              <a:t>Large Hadron Collider</a:t>
            </a:r>
            <a:endParaRPr lang="en-US" dirty="0"/>
          </a:p>
        </p:txBody>
      </p:sp>
      <p:sp>
        <p:nvSpPr>
          <p:cNvPr id="4" name="Date Placeholder 3"/>
          <p:cNvSpPr>
            <a:spLocks noGrp="1"/>
          </p:cNvSpPr>
          <p:nvPr>
            <p:ph type="dt" sz="half" idx="10"/>
          </p:nvPr>
        </p:nvSpPr>
        <p:spPr/>
        <p:txBody>
          <a:bodyPr/>
          <a:lstStyle/>
          <a:p>
            <a:r>
              <a:rPr lang="en-US" smtClean="0"/>
              <a:t>January 2017</a:t>
            </a:r>
            <a:endParaRPr lang="sv-SE" dirty="0"/>
          </a:p>
        </p:txBody>
      </p:sp>
      <p:sp>
        <p:nvSpPr>
          <p:cNvPr id="5" name="Footer Placeholder 4"/>
          <p:cNvSpPr>
            <a:spLocks noGrp="1"/>
          </p:cNvSpPr>
          <p:nvPr>
            <p:ph type="ftr" sz="quarter" idx="11"/>
          </p:nvPr>
        </p:nvSpPr>
        <p:spPr/>
        <p:txBody>
          <a:bodyPr/>
          <a:lstStyle/>
          <a:p>
            <a:r>
              <a:rPr lang="sv-SE" smtClean="0"/>
              <a:t>He II   J. G. Weisend II</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31</a:t>
            </a:fld>
            <a:endParaRPr lang="sv-SE"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15616" y="1484784"/>
            <a:ext cx="6836346" cy="473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235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139136" cy="1143000"/>
          </a:xfrm>
        </p:spPr>
        <p:txBody>
          <a:bodyPr>
            <a:normAutofit fontScale="90000"/>
          </a:bodyPr>
          <a:lstStyle/>
          <a:p>
            <a:pPr algn="ctr"/>
            <a:r>
              <a:rPr lang="en-US" dirty="0" smtClean="0"/>
              <a:t> He II Cooling in </a:t>
            </a:r>
            <a:br>
              <a:rPr lang="en-US" dirty="0" smtClean="0"/>
            </a:br>
            <a:r>
              <a:rPr lang="en-US" dirty="0" smtClean="0"/>
              <a:t>The European XFEL </a:t>
            </a:r>
            <a:br>
              <a:rPr lang="en-US" dirty="0" smtClean="0"/>
            </a:br>
            <a:r>
              <a:rPr lang="en-US" dirty="0" smtClean="0"/>
              <a:t>(Continuous Cooling)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pic>
        <p:nvPicPr>
          <p:cNvPr id="3" name="Picture 2"/>
          <p:cNvPicPr>
            <a:picLocks noChangeAspect="1"/>
          </p:cNvPicPr>
          <p:nvPr/>
        </p:nvPicPr>
        <p:blipFill>
          <a:blip r:embed="rId2"/>
          <a:stretch>
            <a:fillRect/>
          </a:stretch>
        </p:blipFill>
        <p:spPr>
          <a:xfrm>
            <a:off x="611560" y="1844824"/>
            <a:ext cx="8356600" cy="4622800"/>
          </a:xfrm>
          <a:prstGeom prst="rect">
            <a:avLst/>
          </a:prstGeom>
        </p:spPr>
      </p:pic>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8901453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He II Cooling in LCLS II</a:t>
            </a:r>
            <a:endParaRPr lang="en-US" dirty="0"/>
          </a:p>
        </p:txBody>
      </p:sp>
      <p:sp>
        <p:nvSpPr>
          <p:cNvPr id="3" name="Content Placeholder 2"/>
          <p:cNvSpPr>
            <a:spLocks noGrp="1"/>
          </p:cNvSpPr>
          <p:nvPr>
            <p:ph idx="1"/>
          </p:nvPr>
        </p:nvSpPr>
        <p:spPr>
          <a:xfrm>
            <a:off x="179512" y="1556792"/>
            <a:ext cx="8856984" cy="4525963"/>
          </a:xfrm>
        </p:spPr>
        <p:txBody>
          <a:bodyPr>
            <a:normAutofit fontScale="92500" lnSpcReduction="10000"/>
          </a:bodyPr>
          <a:lstStyle/>
          <a:p>
            <a:r>
              <a:rPr lang="en-US" dirty="0" smtClean="0">
                <a:solidFill>
                  <a:srgbClr val="000000"/>
                </a:solidFill>
                <a:ea typeface="ＭＳ Ｐゴシック" charset="0"/>
                <a:cs typeface="ＭＳ Ｐゴシック" charset="0"/>
              </a:rPr>
              <a:t>LCLS-II uses a version of continuous cooling</a:t>
            </a:r>
          </a:p>
          <a:p>
            <a:pPr lvl="1"/>
            <a:r>
              <a:rPr lang="en-US" dirty="0" smtClean="0">
                <a:solidFill>
                  <a:srgbClr val="000000"/>
                </a:solidFill>
                <a:ea typeface="ＭＳ Ｐゴシック" charset="0"/>
                <a:cs typeface="ＭＳ Ｐゴシック" charset="0"/>
              </a:rPr>
              <a:t>2/4 K heat exchanger at the at the distribution boxes in the start of each </a:t>
            </a:r>
            <a:r>
              <a:rPr lang="en-US" dirty="0" err="1" smtClean="0">
                <a:solidFill>
                  <a:srgbClr val="000000"/>
                </a:solidFill>
                <a:ea typeface="ＭＳ Ｐゴシック" charset="0"/>
                <a:cs typeface="ＭＳ Ｐゴシック" charset="0"/>
              </a:rPr>
              <a:t>linac</a:t>
            </a:r>
            <a:r>
              <a:rPr lang="en-US" dirty="0" smtClean="0">
                <a:solidFill>
                  <a:srgbClr val="000000"/>
                </a:solidFill>
                <a:ea typeface="ＭＳ Ｐゴシック" charset="0"/>
                <a:cs typeface="ＭＳ Ｐゴシック" charset="0"/>
              </a:rPr>
              <a:t> (upstream and downstream)</a:t>
            </a:r>
          </a:p>
          <a:p>
            <a:pPr lvl="1"/>
            <a:r>
              <a:rPr lang="en-US" dirty="0" smtClean="0">
                <a:solidFill>
                  <a:srgbClr val="000000"/>
                </a:solidFill>
                <a:ea typeface="ＭＳ Ｐゴシック" charset="0"/>
                <a:cs typeface="ＭＳ Ｐゴシック" charset="0"/>
              </a:rPr>
              <a:t>Distribution of 2 K pressurized He throughout each </a:t>
            </a:r>
            <a:r>
              <a:rPr lang="en-US" dirty="0" err="1" smtClean="0">
                <a:solidFill>
                  <a:srgbClr val="000000"/>
                </a:solidFill>
                <a:ea typeface="ＭＳ Ｐゴシック" charset="0"/>
                <a:cs typeface="ＭＳ Ｐゴシック" charset="0"/>
              </a:rPr>
              <a:t>linac</a:t>
            </a:r>
            <a:endParaRPr lang="en-US" dirty="0" smtClean="0">
              <a:solidFill>
                <a:srgbClr val="000000"/>
              </a:solidFill>
              <a:ea typeface="ＭＳ Ｐゴシック" charset="0"/>
              <a:cs typeface="ＭＳ Ｐゴシック" charset="0"/>
            </a:endParaRPr>
          </a:p>
          <a:p>
            <a:pPr lvl="1"/>
            <a:r>
              <a:rPr lang="en-US" dirty="0" smtClean="0">
                <a:solidFill>
                  <a:srgbClr val="000000"/>
                </a:solidFill>
                <a:ea typeface="ＭＳ Ｐゴシック" charset="0"/>
                <a:cs typeface="ＭＳ Ｐゴシック" charset="0"/>
              </a:rPr>
              <a:t>Individual JT valves at each </a:t>
            </a:r>
            <a:r>
              <a:rPr lang="en-US" dirty="0" err="1" smtClean="0">
                <a:solidFill>
                  <a:srgbClr val="000000"/>
                </a:solidFill>
                <a:ea typeface="ＭＳ Ｐゴシック" charset="0"/>
                <a:cs typeface="ＭＳ Ｐゴシック" charset="0"/>
              </a:rPr>
              <a:t>cryomodule</a:t>
            </a:r>
            <a:endParaRPr lang="en-US" dirty="0" smtClean="0">
              <a:solidFill>
                <a:srgbClr val="000000"/>
              </a:solidFill>
              <a:ea typeface="ＭＳ Ｐゴシック" charset="0"/>
              <a:cs typeface="ＭＳ Ｐゴシック" charset="0"/>
            </a:endParaRPr>
          </a:p>
          <a:p>
            <a:pPr lvl="1"/>
            <a:r>
              <a:rPr lang="en-US" dirty="0" smtClean="0">
                <a:solidFill>
                  <a:srgbClr val="000000"/>
                </a:solidFill>
                <a:ea typeface="ＭＳ Ｐゴシック" charset="0"/>
                <a:cs typeface="ＭＳ Ｐゴシック" charset="0"/>
              </a:rPr>
              <a:t>Individual 2 phase lines at each </a:t>
            </a:r>
            <a:r>
              <a:rPr lang="en-US" dirty="0" err="1" smtClean="0">
                <a:solidFill>
                  <a:srgbClr val="000000"/>
                </a:solidFill>
                <a:ea typeface="ＭＳ Ｐゴシック" charset="0"/>
                <a:cs typeface="ＭＳ Ｐゴシック" charset="0"/>
              </a:rPr>
              <a:t>cryomodule</a:t>
            </a:r>
            <a:endParaRPr lang="en-US" dirty="0" smtClean="0">
              <a:solidFill>
                <a:srgbClr val="000000"/>
              </a:solidFill>
              <a:ea typeface="ＭＳ Ｐゴシック" charset="0"/>
              <a:cs typeface="ＭＳ Ｐゴシック" charset="0"/>
            </a:endParaRPr>
          </a:p>
          <a:p>
            <a:pPr lvl="1"/>
            <a:r>
              <a:rPr lang="en-US" dirty="0" smtClean="0">
                <a:solidFill>
                  <a:srgbClr val="000000"/>
                </a:solidFill>
                <a:ea typeface="ＭＳ Ｐゴシック" charset="0"/>
                <a:cs typeface="ＭＳ Ｐゴシック" charset="0"/>
              </a:rPr>
              <a:t>Shared low pressure gas return line in each </a:t>
            </a:r>
            <a:r>
              <a:rPr lang="en-US" dirty="0" err="1" smtClean="0">
                <a:solidFill>
                  <a:srgbClr val="000000"/>
                </a:solidFill>
                <a:ea typeface="ＭＳ Ｐゴシック" charset="0"/>
                <a:cs typeface="ＭＳ Ｐゴシック" charset="0"/>
              </a:rPr>
              <a:t>linac</a:t>
            </a:r>
            <a:endParaRPr lang="en-US" dirty="0" smtClean="0">
              <a:solidFill>
                <a:srgbClr val="000000"/>
              </a:solidFill>
              <a:ea typeface="ＭＳ Ｐゴシック" charset="0"/>
              <a:cs typeface="ＭＳ Ｐゴシック" charset="0"/>
            </a:endParaRPr>
          </a:p>
          <a:p>
            <a:r>
              <a:rPr lang="en-US" dirty="0" smtClean="0">
                <a:solidFill>
                  <a:srgbClr val="000000"/>
                </a:solidFill>
                <a:ea typeface="ＭＳ Ｐゴシック" charset="0"/>
                <a:cs typeface="ＭＳ Ｐゴシック" charset="0"/>
              </a:rPr>
              <a:t>Why the difference?</a:t>
            </a:r>
          </a:p>
          <a:p>
            <a:pPr lvl="1"/>
            <a:r>
              <a:rPr lang="en-US" dirty="0" smtClean="0">
                <a:solidFill>
                  <a:srgbClr val="000000"/>
                </a:solidFill>
                <a:ea typeface="ＭＳ Ｐゴシック" charset="0"/>
                <a:cs typeface="ＭＳ Ｐゴシック" charset="0"/>
              </a:rPr>
              <a:t>High dynamic heat loads in each </a:t>
            </a:r>
            <a:r>
              <a:rPr lang="en-US" dirty="0" err="1" smtClean="0">
                <a:solidFill>
                  <a:srgbClr val="000000"/>
                </a:solidFill>
                <a:ea typeface="ＭＳ Ｐゴシック" charset="0"/>
                <a:cs typeface="ＭＳ Ｐゴシック" charset="0"/>
              </a:rPr>
              <a:t>cryomodule</a:t>
            </a:r>
            <a:r>
              <a:rPr lang="en-US" dirty="0" smtClean="0">
                <a:solidFill>
                  <a:srgbClr val="000000"/>
                </a:solidFill>
                <a:ea typeface="ＭＳ Ｐゴシック" charset="0"/>
                <a:cs typeface="ＭＳ Ｐゴシック" charset="0"/>
              </a:rPr>
              <a:t> and tunnel slope make this an optimum solution</a:t>
            </a:r>
          </a:p>
          <a:p>
            <a:pPr lvl="2"/>
            <a:r>
              <a:rPr lang="en-US" dirty="0" smtClean="0">
                <a:solidFill>
                  <a:srgbClr val="000000"/>
                </a:solidFill>
                <a:ea typeface="ＭＳ Ｐゴシック" charset="0"/>
                <a:cs typeface="ＭＳ Ｐゴシック" charset="0"/>
              </a:rPr>
              <a:t>Otherwise, very large flows of two-phase He II would be required</a:t>
            </a:r>
          </a:p>
          <a:p>
            <a:pPr lvl="2"/>
            <a:r>
              <a:rPr lang="en-US" dirty="0" smtClean="0">
                <a:solidFill>
                  <a:srgbClr val="000000"/>
                </a:solidFill>
                <a:ea typeface="ＭＳ Ｐゴシック" charset="0"/>
                <a:cs typeface="ＭＳ Ｐゴシック" charset="0"/>
              </a:rPr>
              <a:t>Tunnel slope makes individual 2 phase lines at each </a:t>
            </a:r>
            <a:r>
              <a:rPr lang="en-US" dirty="0" err="1" smtClean="0">
                <a:solidFill>
                  <a:srgbClr val="000000"/>
                </a:solidFill>
                <a:ea typeface="ＭＳ Ｐゴシック" charset="0"/>
                <a:cs typeface="ＭＳ Ｐゴシック" charset="0"/>
              </a:rPr>
              <a:t>cryomodule</a:t>
            </a:r>
            <a:r>
              <a:rPr lang="en-US" dirty="0" smtClean="0">
                <a:solidFill>
                  <a:srgbClr val="000000"/>
                </a:solidFill>
                <a:ea typeface="ＭＳ Ｐゴシック" charset="0"/>
                <a:cs typeface="ＭＳ Ｐゴシック" charset="0"/>
              </a:rPr>
              <a:t> desirable</a:t>
            </a:r>
          </a:p>
          <a:p>
            <a:pPr lvl="2" indent="-342900"/>
            <a:endParaRPr lang="en-US" dirty="0">
              <a:solidFill>
                <a:srgbClr val="000000"/>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33</a:t>
            </a:fld>
            <a:endParaRPr lang="sv-SE" dirty="0"/>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34702115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He II Cooling in LCLS II</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pic>
        <p:nvPicPr>
          <p:cNvPr id="3" name="Picture 2"/>
          <p:cNvPicPr>
            <a:picLocks noChangeAspect="1"/>
          </p:cNvPicPr>
          <p:nvPr/>
        </p:nvPicPr>
        <p:blipFill>
          <a:blip r:embed="rId2"/>
          <a:stretch>
            <a:fillRect/>
          </a:stretch>
        </p:blipFill>
        <p:spPr>
          <a:xfrm>
            <a:off x="0" y="1282700"/>
            <a:ext cx="9144000" cy="5575300"/>
          </a:xfrm>
          <a:prstGeom prst="rect">
            <a:avLst/>
          </a:prstGeom>
        </p:spPr>
      </p:pic>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3135269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pic>
        <p:nvPicPr>
          <p:cNvPr id="5" name="Picture 4"/>
          <p:cNvPicPr>
            <a:picLocks noChangeAspect="1"/>
          </p:cNvPicPr>
          <p:nvPr/>
        </p:nvPicPr>
        <p:blipFill>
          <a:blip r:embed="rId2"/>
          <a:stretch>
            <a:fillRect/>
          </a:stretch>
        </p:blipFill>
        <p:spPr>
          <a:xfrm>
            <a:off x="107505" y="1556792"/>
            <a:ext cx="6279538" cy="4608512"/>
          </a:xfrm>
          <a:prstGeom prst="rect">
            <a:avLst/>
          </a:prstGeom>
        </p:spPr>
      </p:pic>
      <p:sp>
        <p:nvSpPr>
          <p:cNvPr id="6" name="Title 1"/>
          <p:cNvSpPr>
            <a:spLocks noGrp="1"/>
          </p:cNvSpPr>
          <p:nvPr>
            <p:ph type="title"/>
          </p:nvPr>
        </p:nvSpPr>
        <p:spPr>
          <a:xfrm>
            <a:off x="457200" y="274638"/>
            <a:ext cx="7139136" cy="1143000"/>
          </a:xfrm>
        </p:spPr>
        <p:txBody>
          <a:bodyPr/>
          <a:lstStyle/>
          <a:p>
            <a:pPr algn="ctr"/>
            <a:r>
              <a:rPr lang="en-US" dirty="0" smtClean="0"/>
              <a:t> Cross Section of LCLS II </a:t>
            </a:r>
            <a:br>
              <a:rPr lang="en-US" dirty="0" smtClean="0"/>
            </a:br>
            <a:r>
              <a:rPr lang="en-US" dirty="0" err="1" smtClean="0"/>
              <a:t>Cryomodule</a:t>
            </a:r>
            <a:endParaRPr lang="en-US" dirty="0"/>
          </a:p>
        </p:txBody>
      </p:sp>
      <p:sp>
        <p:nvSpPr>
          <p:cNvPr id="7" name="TextBox 6"/>
          <p:cNvSpPr txBox="1"/>
          <p:nvPr/>
        </p:nvSpPr>
        <p:spPr>
          <a:xfrm>
            <a:off x="6125193" y="1988840"/>
            <a:ext cx="3046608" cy="2862323"/>
          </a:xfrm>
          <a:prstGeom prst="rect">
            <a:avLst/>
          </a:prstGeom>
          <a:noFill/>
        </p:spPr>
        <p:txBody>
          <a:bodyPr wrap="square" rtlCol="0">
            <a:spAutoFit/>
          </a:bodyPr>
          <a:lstStyle/>
          <a:p>
            <a:r>
              <a:rPr lang="en-US" dirty="0" smtClean="0"/>
              <a:t>Changes from  ILC/XFEL design</a:t>
            </a:r>
          </a:p>
          <a:p>
            <a:endParaRPr lang="en-US" dirty="0"/>
          </a:p>
          <a:p>
            <a:pPr marL="285750" indent="-285750">
              <a:buFont typeface="Arial"/>
              <a:buChar char="•"/>
            </a:pPr>
            <a:r>
              <a:rPr lang="en-US" dirty="0" smtClean="0"/>
              <a:t>Larger 2 He II Chimney</a:t>
            </a:r>
          </a:p>
          <a:p>
            <a:pPr marL="285750" indent="-285750">
              <a:buFont typeface="Arial"/>
              <a:buChar char="•"/>
            </a:pPr>
            <a:r>
              <a:rPr lang="en-US" dirty="0" smtClean="0"/>
              <a:t>Larger HGRP</a:t>
            </a:r>
          </a:p>
          <a:p>
            <a:pPr marL="285750" indent="-285750">
              <a:buFont typeface="Arial"/>
              <a:buChar char="•"/>
            </a:pPr>
            <a:r>
              <a:rPr lang="en-US" dirty="0" smtClean="0"/>
              <a:t>Individual JT and </a:t>
            </a:r>
            <a:r>
              <a:rPr lang="en-US" dirty="0" err="1" smtClean="0"/>
              <a:t>Cooldown</a:t>
            </a:r>
            <a:r>
              <a:rPr lang="en-US" dirty="0" smtClean="0"/>
              <a:t> valves</a:t>
            </a:r>
          </a:p>
          <a:p>
            <a:pPr marL="285750" indent="-285750">
              <a:buFont typeface="Arial"/>
              <a:buChar char="•"/>
            </a:pPr>
            <a:r>
              <a:rPr lang="en-US" dirty="0" smtClean="0"/>
              <a:t>No 5 K thermal shield</a:t>
            </a:r>
          </a:p>
          <a:p>
            <a:pPr marL="742950" lvl="1" indent="-285750">
              <a:buFont typeface="Arial"/>
              <a:buChar char="•"/>
            </a:pPr>
            <a:r>
              <a:rPr lang="en-US" dirty="0" smtClean="0"/>
              <a:t>Higher heat load</a:t>
            </a:r>
          </a:p>
          <a:p>
            <a:pPr marL="742950" lvl="1" indent="-285750">
              <a:buFont typeface="Arial"/>
              <a:buChar char="•"/>
            </a:pPr>
            <a:r>
              <a:rPr lang="en-US" dirty="0" smtClean="0"/>
              <a:t>Fewer </a:t>
            </a:r>
            <a:r>
              <a:rPr lang="en-US" dirty="0" err="1" smtClean="0"/>
              <a:t>cryomodules</a:t>
            </a:r>
            <a:endParaRPr lang="en-US" dirty="0" smtClean="0"/>
          </a:p>
          <a:p>
            <a:r>
              <a:rPr lang="en-US" dirty="0"/>
              <a:t>	</a:t>
            </a:r>
          </a:p>
        </p:txBody>
      </p:sp>
      <p:sp>
        <p:nvSpPr>
          <p:cNvPr id="2" name="Date Placeholder 1"/>
          <p:cNvSpPr>
            <a:spLocks noGrp="1"/>
          </p:cNvSpPr>
          <p:nvPr>
            <p:ph type="dt" sz="half" idx="10"/>
          </p:nvPr>
        </p:nvSpPr>
        <p:spPr/>
        <p:txBody>
          <a:bodyPr/>
          <a:lstStyle/>
          <a:p>
            <a:r>
              <a:rPr lang="en-US" smtClean="0"/>
              <a:t>January 2017</a:t>
            </a:r>
            <a:endParaRPr lang="sv-SE" dirty="0"/>
          </a:p>
        </p:txBody>
      </p:sp>
      <p:sp>
        <p:nvSpPr>
          <p:cNvPr id="3" name="Footer Placeholder 2"/>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8862927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He II Summary</a:t>
            </a:r>
            <a:endParaRPr lang="en-US" dirty="0"/>
          </a:p>
        </p:txBody>
      </p:sp>
      <p:sp>
        <p:nvSpPr>
          <p:cNvPr id="3" name="Content Placeholder 2"/>
          <p:cNvSpPr>
            <a:spLocks noGrp="1"/>
          </p:cNvSpPr>
          <p:nvPr>
            <p:ph idx="1"/>
          </p:nvPr>
        </p:nvSpPr>
        <p:spPr>
          <a:xfrm>
            <a:off x="179512" y="1556792"/>
            <a:ext cx="8784976" cy="4525963"/>
          </a:xfrm>
        </p:spPr>
        <p:txBody>
          <a:bodyPr>
            <a:normAutofit fontScale="92500" lnSpcReduction="10000"/>
          </a:bodyPr>
          <a:lstStyle/>
          <a:p>
            <a:r>
              <a:rPr lang="en-US" dirty="0" smtClean="0">
                <a:solidFill>
                  <a:srgbClr val="000000"/>
                </a:solidFill>
                <a:ea typeface="ＭＳ Ｐゴシック" charset="0"/>
                <a:cs typeface="ＭＳ Ｐゴシック" charset="0"/>
              </a:rPr>
              <a:t>He </a:t>
            </a:r>
            <a:r>
              <a:rPr lang="en-US" dirty="0">
                <a:solidFill>
                  <a:srgbClr val="000000"/>
                </a:solidFill>
                <a:ea typeface="ＭＳ Ｐゴシック" charset="0"/>
                <a:cs typeface="ＭＳ Ｐゴシック" charset="0"/>
              </a:rPr>
              <a:t>II is a unique fluid that displays quantum behavior on a macroscopic scale</a:t>
            </a:r>
          </a:p>
          <a:p>
            <a:r>
              <a:rPr lang="en-US" dirty="0">
                <a:solidFill>
                  <a:srgbClr val="000000"/>
                </a:solidFill>
                <a:ea typeface="ＭＳ Ｐゴシック" charset="0"/>
                <a:cs typeface="ＭＳ Ｐゴシック" charset="0"/>
              </a:rPr>
              <a:t>He II has significant applications in large scale cryogenics for scientific </a:t>
            </a:r>
            <a:r>
              <a:rPr lang="en-US" dirty="0" smtClean="0">
                <a:solidFill>
                  <a:srgbClr val="000000"/>
                </a:solidFill>
                <a:ea typeface="ＭＳ Ｐゴシック" charset="0"/>
                <a:cs typeface="ＭＳ Ｐゴシック" charset="0"/>
              </a:rPr>
              <a:t>research &amp; has become the most common approach for cooling SRF systems</a:t>
            </a:r>
          </a:p>
          <a:p>
            <a:r>
              <a:rPr lang="en-US" dirty="0" smtClean="0">
                <a:solidFill>
                  <a:srgbClr val="000000"/>
                </a:solidFill>
                <a:ea typeface="ＭＳ Ｐゴシック" charset="0"/>
                <a:cs typeface="ＭＳ Ｐゴシック" charset="0"/>
              </a:rPr>
              <a:t>Depending on requirements, a number of different cooling arrangements exist for SRF systems</a:t>
            </a:r>
          </a:p>
          <a:p>
            <a:pPr lvl="1"/>
            <a:r>
              <a:rPr lang="en-US" dirty="0" smtClean="0">
                <a:solidFill>
                  <a:srgbClr val="000000"/>
                </a:solidFill>
                <a:ea typeface="ＭＳ Ｐゴシック" charset="0"/>
                <a:cs typeface="ＭＳ Ｐゴシック" charset="0"/>
              </a:rPr>
              <a:t>All start with internal convection within the He II bath</a:t>
            </a:r>
            <a:endParaRPr lang="en-US" dirty="0">
              <a:solidFill>
                <a:srgbClr val="000000"/>
              </a:solidFill>
              <a:ea typeface="ＭＳ Ｐゴシック" charset="0"/>
              <a:cs typeface="ＭＳ Ｐゴシック" charset="0"/>
            </a:endParaRPr>
          </a:p>
          <a:p>
            <a:r>
              <a:rPr lang="en-US" dirty="0">
                <a:solidFill>
                  <a:srgbClr val="000000"/>
                </a:solidFill>
                <a:ea typeface="ＭＳ Ｐゴシック" charset="0"/>
                <a:cs typeface="ＭＳ Ｐゴシック" charset="0"/>
              </a:rPr>
              <a:t>Despite its unique properties, the use of He II in industrial scale engineering applications is well understood and significant experience exists: </a:t>
            </a:r>
            <a:r>
              <a:rPr lang="en-US" dirty="0" smtClean="0">
                <a:solidFill>
                  <a:srgbClr val="000000"/>
                </a:solidFill>
                <a:ea typeface="ＭＳ Ｐゴシック" charset="0"/>
                <a:cs typeface="ＭＳ Ｐゴシック" charset="0"/>
              </a:rPr>
              <a:t>ESS, LHC</a:t>
            </a:r>
            <a:r>
              <a:rPr lang="en-US" dirty="0">
                <a:solidFill>
                  <a:srgbClr val="000000"/>
                </a:solidFill>
                <a:ea typeface="ＭＳ Ｐゴシック" charset="0"/>
                <a:cs typeface="ＭＳ Ｐゴシック" charset="0"/>
              </a:rPr>
              <a:t>, </a:t>
            </a:r>
            <a:r>
              <a:rPr lang="en-US" dirty="0" err="1">
                <a:solidFill>
                  <a:srgbClr val="000000"/>
                </a:solidFill>
                <a:ea typeface="ＭＳ Ｐゴシック" charset="0"/>
                <a:cs typeface="ＭＳ Ｐゴシック" charset="0"/>
              </a:rPr>
              <a:t>Jlab</a:t>
            </a:r>
            <a:r>
              <a:rPr lang="en-US" dirty="0">
                <a:solidFill>
                  <a:srgbClr val="000000"/>
                </a:solidFill>
                <a:ea typeface="ＭＳ Ｐゴシック" charset="0"/>
                <a:cs typeface="ＭＳ Ｐゴシック" charset="0"/>
              </a:rPr>
              <a:t>, </a:t>
            </a:r>
            <a:r>
              <a:rPr lang="en-US" dirty="0" smtClean="0">
                <a:solidFill>
                  <a:srgbClr val="000000"/>
                </a:solidFill>
                <a:ea typeface="ＭＳ Ｐゴシック" charset="0"/>
                <a:cs typeface="ＭＳ Ｐゴシック" charset="0"/>
              </a:rPr>
              <a:t>LCLS II</a:t>
            </a:r>
            <a:endParaRPr lang="en-US" dirty="0">
              <a:solidFill>
                <a:srgbClr val="000000"/>
              </a:solidFill>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36</a:t>
            </a:fld>
            <a:endParaRPr lang="sv-SE" dirty="0"/>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40715809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6632"/>
            <a:ext cx="7139136" cy="1143000"/>
          </a:xfrm>
        </p:spPr>
        <p:txBody>
          <a:bodyPr/>
          <a:lstStyle/>
          <a:p>
            <a:r>
              <a:rPr lang="en-US" dirty="0" smtClean="0"/>
              <a:t>Helium Phase Diagram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556792"/>
            <a:ext cx="41783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2272456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139136" cy="1143000"/>
          </a:xfrm>
        </p:spPr>
        <p:txBody>
          <a:bodyPr/>
          <a:lstStyle/>
          <a:p>
            <a:r>
              <a:rPr lang="en-US" dirty="0" smtClean="0"/>
              <a:t>Why use He II in Accelerator Systems?</a:t>
            </a:r>
            <a:endParaRPr lang="en-US" dirty="0"/>
          </a:p>
        </p:txBody>
      </p:sp>
      <p:sp>
        <p:nvSpPr>
          <p:cNvPr id="3" name="Content Placeholder 2"/>
          <p:cNvSpPr>
            <a:spLocks noGrp="1"/>
          </p:cNvSpPr>
          <p:nvPr>
            <p:ph idx="1"/>
          </p:nvPr>
        </p:nvSpPr>
        <p:spPr>
          <a:xfrm>
            <a:off x="457200" y="1600200"/>
            <a:ext cx="8229600" cy="4853136"/>
          </a:xfrm>
        </p:spPr>
        <p:txBody>
          <a:bodyPr>
            <a:normAutofit fontScale="92500"/>
          </a:bodyPr>
          <a:lstStyle/>
          <a:p>
            <a:r>
              <a:rPr lang="en-US" dirty="0" smtClean="0">
                <a:solidFill>
                  <a:srgbClr val="000000"/>
                </a:solidFill>
              </a:rPr>
              <a:t>The principal reason is the lower temperatures</a:t>
            </a:r>
          </a:p>
          <a:p>
            <a:r>
              <a:rPr lang="en-US" dirty="0" smtClean="0">
                <a:solidFill>
                  <a:srgbClr val="000000"/>
                </a:solidFill>
              </a:rPr>
              <a:t>Lower temperatures (&lt; 2.2 K) allow:</a:t>
            </a:r>
          </a:p>
          <a:p>
            <a:pPr lvl="1"/>
            <a:r>
              <a:rPr lang="en-US" dirty="0" smtClean="0">
                <a:solidFill>
                  <a:srgbClr val="000000"/>
                </a:solidFill>
              </a:rPr>
              <a:t>High critical fields and currents in superconducting magnets. This allows higher energy beams in existing tunnel geometries (LHC) </a:t>
            </a:r>
            <a:r>
              <a:rPr lang="en-US" u="sng" dirty="0" smtClean="0">
                <a:solidFill>
                  <a:srgbClr val="000000"/>
                </a:solidFill>
              </a:rPr>
              <a:t>Bending &amp; Focusing the beam</a:t>
            </a:r>
          </a:p>
          <a:p>
            <a:pPr lvl="1"/>
            <a:r>
              <a:rPr lang="en-US" dirty="0" smtClean="0">
                <a:solidFill>
                  <a:srgbClr val="000000"/>
                </a:solidFill>
              </a:rPr>
              <a:t>In SRF applications, lower temperatures mean lower surface resistance and thus more RF energy for beam acceleration and less for heating the cavity &amp; helium    </a:t>
            </a:r>
            <a:r>
              <a:rPr lang="en-US" u="sng" dirty="0" smtClean="0">
                <a:solidFill>
                  <a:srgbClr val="000000"/>
                </a:solidFill>
              </a:rPr>
              <a:t>Accelerating the beam</a:t>
            </a:r>
          </a:p>
          <a:p>
            <a:r>
              <a:rPr lang="en-US" dirty="0">
                <a:solidFill>
                  <a:srgbClr val="000000"/>
                </a:solidFill>
              </a:rPr>
              <a:t>An additional advantage is the very efficient heat transfer mechanism in He II</a:t>
            </a:r>
          </a:p>
          <a:p>
            <a:pPr lvl="1"/>
            <a:r>
              <a:rPr lang="en-US" dirty="0">
                <a:solidFill>
                  <a:srgbClr val="000000"/>
                </a:solidFill>
              </a:rPr>
              <a:t>This results in no bulk boiling which reduces </a:t>
            </a:r>
            <a:r>
              <a:rPr lang="en-US" dirty="0" err="1" smtClean="0">
                <a:solidFill>
                  <a:srgbClr val="000000"/>
                </a:solidFill>
              </a:rPr>
              <a:t>microphonics</a:t>
            </a:r>
            <a:r>
              <a:rPr lang="en-US" dirty="0" smtClean="0">
                <a:solidFill>
                  <a:srgbClr val="000000"/>
                </a:solidFill>
              </a:rPr>
              <a:t> in SRF cavities</a:t>
            </a:r>
            <a:endParaRPr lang="en-US" dirty="0">
              <a:solidFill>
                <a:srgbClr val="000000"/>
              </a:solidFill>
            </a:endParaRPr>
          </a:p>
          <a:p>
            <a:endParaRPr lang="en-US" u="sng" dirty="0" smtClean="0">
              <a:solidFill>
                <a:srgbClr val="000000"/>
              </a:solidFill>
            </a:endParaRPr>
          </a:p>
          <a:p>
            <a:pPr lvl="1"/>
            <a:endParaRPr lang="en-US"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11" name="Date Placeholder 10"/>
          <p:cNvSpPr>
            <a:spLocks noGrp="1"/>
          </p:cNvSpPr>
          <p:nvPr>
            <p:ph type="dt" sz="half" idx="10"/>
          </p:nvPr>
        </p:nvSpPr>
        <p:spPr/>
        <p:txBody>
          <a:bodyPr/>
          <a:lstStyle/>
          <a:p>
            <a:r>
              <a:rPr lang="en-US" smtClean="0"/>
              <a:t>January 2017</a:t>
            </a:r>
            <a:endParaRPr lang="sv-SE" dirty="0"/>
          </a:p>
        </p:txBody>
      </p:sp>
      <p:sp>
        <p:nvSpPr>
          <p:cNvPr id="12" name="Footer Placeholder 11"/>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8312427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LHC </a:t>
            </a:r>
            <a:r>
              <a:rPr lang="en-US" dirty="0" err="1">
                <a:ea typeface="ＭＳ Ｐゴシック" charset="0"/>
                <a:cs typeface="ＭＳ Ｐゴシック" charset="0"/>
              </a:rPr>
              <a:t>NbTi</a:t>
            </a:r>
            <a:r>
              <a:rPr lang="en-US" dirty="0">
                <a:ea typeface="ＭＳ Ｐゴシック" charset="0"/>
                <a:cs typeface="ＭＳ Ｐゴシック" charset="0"/>
              </a:rPr>
              <a:t> Wire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He II   J. G. Weisend II</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6</a:t>
            </a:fld>
            <a:endParaRPr lang="sv-SE" dirty="0">
              <a:solidFill>
                <a:prstClr val="black">
                  <a:tint val="75000"/>
                </a:prstClr>
              </a:solidFill>
              <a:latin typeface="Calibri"/>
            </a:endParaRPr>
          </a:p>
        </p:txBody>
      </p:sp>
      <p:sp>
        <p:nvSpPr>
          <p:cNvPr id="7" name="TextBox 44"/>
          <p:cNvSpPr txBox="1">
            <a:spLocks noChangeArrowheads="1"/>
          </p:cNvSpPr>
          <p:nvPr/>
        </p:nvSpPr>
        <p:spPr bwMode="auto">
          <a:xfrm>
            <a:off x="419223" y="2874619"/>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Note Improvement in B and </a:t>
            </a:r>
            <a:r>
              <a:rPr lang="en-US" dirty="0" err="1"/>
              <a:t>Jc</a:t>
            </a:r>
            <a:endParaRPr lang="en-US" dirty="0"/>
          </a:p>
          <a:p>
            <a:pPr eaLnBrk="1" hangingPunct="1"/>
            <a:r>
              <a:rPr lang="en-US" dirty="0"/>
              <a:t>@ T = 1.9 K</a:t>
            </a:r>
          </a:p>
        </p:txBody>
      </p:sp>
      <p:sp>
        <p:nvSpPr>
          <p:cNvPr id="8" name="TextBox 46"/>
          <p:cNvSpPr txBox="1">
            <a:spLocks noChangeArrowheads="1"/>
          </p:cNvSpPr>
          <p:nvPr/>
        </p:nvSpPr>
        <p:spPr bwMode="auto">
          <a:xfrm>
            <a:off x="419223" y="1657837"/>
            <a:ext cx="315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Courtesy L. </a:t>
            </a:r>
            <a:r>
              <a:rPr lang="en-US" sz="1800" dirty="0" err="1"/>
              <a:t>Boturra</a:t>
            </a:r>
            <a:r>
              <a:rPr lang="en-US" sz="1800" dirty="0"/>
              <a:t> of CERN</a:t>
            </a:r>
          </a:p>
        </p:txBody>
      </p:sp>
      <p:grpSp>
        <p:nvGrpSpPr>
          <p:cNvPr id="9" name="Content Placeholder 6"/>
          <p:cNvGrpSpPr>
            <a:grpSpLocks noGrp="1"/>
          </p:cNvGrpSpPr>
          <p:nvPr/>
        </p:nvGrpSpPr>
        <p:grpSpPr bwMode="auto">
          <a:xfrm>
            <a:off x="538163" y="1419867"/>
            <a:ext cx="8610600" cy="5051470"/>
            <a:chOff x="457200" y="700086"/>
            <a:chExt cx="8610605" cy="6451597"/>
          </a:xfrm>
        </p:grpSpPr>
        <p:grpSp>
          <p:nvGrpSpPr>
            <p:cNvPr id="10" name="Group 3"/>
            <p:cNvGrpSpPr>
              <a:grpSpLocks/>
            </p:cNvGrpSpPr>
            <p:nvPr/>
          </p:nvGrpSpPr>
          <p:grpSpPr bwMode="auto">
            <a:xfrm>
              <a:off x="3760790" y="700086"/>
              <a:ext cx="5307015" cy="6451597"/>
              <a:chOff x="2208" y="70"/>
              <a:chExt cx="3343" cy="4064"/>
            </a:xfrm>
          </p:grpSpPr>
          <p:pic>
            <p:nvPicPr>
              <p:cNvPr id="12" name="Picture 4" descr="Jcmatlab"/>
              <p:cNvPicPr>
                <a:picLocks noChangeAspect="1" noChangeArrowheads="1"/>
              </p:cNvPicPr>
              <p:nvPr/>
            </p:nvPicPr>
            <p:blipFill>
              <a:blip r:embed="rId2" cstate="screen">
                <a:extLst>
                  <a:ext uri="{28A0092B-C50C-407E-A947-70E740481C1C}">
                    <a14:useLocalDpi xmlns:a14="http://schemas.microsoft.com/office/drawing/2010/main"/>
                  </a:ext>
                </a:extLst>
              </a:blip>
              <a:srcRect b="7863"/>
              <a:stretch>
                <a:fillRect/>
              </a:stretch>
            </p:blipFill>
            <p:spPr bwMode="auto">
              <a:xfrm>
                <a:off x="2307" y="337"/>
                <a:ext cx="3184" cy="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2558" y="2785"/>
                <a:ext cx="19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Rectangle 6"/>
              <p:cNvSpPr>
                <a:spLocks noChangeArrowheads="1"/>
              </p:cNvSpPr>
              <p:nvPr/>
            </p:nvSpPr>
            <p:spPr bwMode="auto">
              <a:xfrm>
                <a:off x="2415" y="1908"/>
                <a:ext cx="33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7"/>
              <p:cNvSpPr>
                <a:spLocks noChangeArrowheads="1"/>
              </p:cNvSpPr>
              <p:nvPr/>
            </p:nvSpPr>
            <p:spPr bwMode="auto">
              <a:xfrm>
                <a:off x="2362" y="1460"/>
                <a:ext cx="385"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8"/>
              <p:cNvSpPr>
                <a:spLocks noChangeArrowheads="1"/>
              </p:cNvSpPr>
              <p:nvPr/>
            </p:nvSpPr>
            <p:spPr bwMode="auto">
              <a:xfrm>
                <a:off x="2482" y="2341"/>
                <a:ext cx="272"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Rectangle 9"/>
              <p:cNvSpPr>
                <a:spLocks noChangeArrowheads="1"/>
              </p:cNvSpPr>
              <p:nvPr/>
            </p:nvSpPr>
            <p:spPr bwMode="auto">
              <a:xfrm rot="1116376">
                <a:off x="3130" y="3451"/>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Rectangle 10"/>
              <p:cNvSpPr>
                <a:spLocks noChangeArrowheads="1"/>
              </p:cNvSpPr>
              <p:nvPr/>
            </p:nvSpPr>
            <p:spPr bwMode="auto">
              <a:xfrm rot="-2736755">
                <a:off x="4647" y="3318"/>
                <a:ext cx="191"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Line 11"/>
              <p:cNvSpPr>
                <a:spLocks noChangeShapeType="1"/>
              </p:cNvSpPr>
              <p:nvPr/>
            </p:nvSpPr>
            <p:spPr bwMode="auto">
              <a:xfrm>
                <a:off x="3523" y="2535"/>
                <a:ext cx="1752" cy="428"/>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Arial" charset="0"/>
                </a:endParaRPr>
              </a:p>
            </p:txBody>
          </p:sp>
          <p:sp>
            <p:nvSpPr>
              <p:cNvPr id="20" name="Line 12"/>
              <p:cNvSpPr>
                <a:spLocks noChangeShapeType="1"/>
              </p:cNvSpPr>
              <p:nvPr/>
            </p:nvSpPr>
            <p:spPr bwMode="auto">
              <a:xfrm flipH="1">
                <a:off x="2586" y="2535"/>
                <a:ext cx="934" cy="959"/>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Arial" charset="0"/>
                </a:endParaRPr>
              </a:p>
            </p:txBody>
          </p:sp>
          <p:sp>
            <p:nvSpPr>
              <p:cNvPr id="21" name="Line 13"/>
              <p:cNvSpPr>
                <a:spLocks noChangeShapeType="1"/>
              </p:cNvSpPr>
              <p:nvPr/>
            </p:nvSpPr>
            <p:spPr bwMode="auto">
              <a:xfrm flipH="1" flipV="1">
                <a:off x="3521" y="101"/>
                <a:ext cx="0" cy="2429"/>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Arial" charset="0"/>
                </a:endParaRPr>
              </a:p>
            </p:txBody>
          </p:sp>
          <p:sp>
            <p:nvSpPr>
              <p:cNvPr id="22" name="Rectangle 14"/>
              <p:cNvSpPr>
                <a:spLocks noChangeArrowheads="1"/>
              </p:cNvSpPr>
              <p:nvPr/>
            </p:nvSpPr>
            <p:spPr bwMode="auto">
              <a:xfrm>
                <a:off x="5097" y="2670"/>
                <a:ext cx="454" cy="25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en-US" sz="2000"/>
                  <a:t>B [T]</a:t>
                </a:r>
              </a:p>
            </p:txBody>
          </p:sp>
          <p:sp>
            <p:nvSpPr>
              <p:cNvPr id="23" name="Rectangle 15"/>
              <p:cNvSpPr>
                <a:spLocks noChangeArrowheads="1"/>
              </p:cNvSpPr>
              <p:nvPr/>
            </p:nvSpPr>
            <p:spPr bwMode="auto">
              <a:xfrm>
                <a:off x="2229" y="3141"/>
                <a:ext cx="454" cy="249"/>
              </a:xfrm>
              <a:prstGeom prst="rect">
                <a:avLst/>
              </a:prstGeom>
              <a:noFill/>
              <a:ln>
                <a:noFill/>
              </a:ln>
              <a:effectLst>
                <a:outerShdw blurRad="63500" dist="25399" dir="2700000" algn="ctr" rotWithShape="0">
                  <a:srgbClr val="000000">
                    <a:alpha val="85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en-US" sz="2000"/>
                  <a:t>T [K]</a:t>
                </a:r>
              </a:p>
            </p:txBody>
          </p:sp>
          <p:sp>
            <p:nvSpPr>
              <p:cNvPr id="24" name="Rectangle 16"/>
              <p:cNvSpPr>
                <a:spLocks noChangeArrowheads="1"/>
              </p:cNvSpPr>
              <p:nvPr/>
            </p:nvSpPr>
            <p:spPr bwMode="auto">
              <a:xfrm>
                <a:off x="3503" y="70"/>
                <a:ext cx="857" cy="25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en-US" sz="2000"/>
                  <a:t>J</a:t>
                </a:r>
                <a:r>
                  <a:rPr lang="en-US" sz="2000" baseline="-25000"/>
                  <a:t>c</a:t>
                </a:r>
                <a:r>
                  <a:rPr lang="en-US" sz="2000"/>
                  <a:t> [A/mm</a:t>
                </a:r>
                <a:r>
                  <a:rPr lang="en-US" sz="2000" baseline="30000"/>
                  <a:t>2</a:t>
                </a:r>
                <a:r>
                  <a:rPr lang="en-US" sz="2000"/>
                  <a:t>]</a:t>
                </a:r>
              </a:p>
            </p:txBody>
          </p:sp>
          <p:sp>
            <p:nvSpPr>
              <p:cNvPr id="25" name="Rectangle 17"/>
              <p:cNvSpPr>
                <a:spLocks noChangeArrowheads="1"/>
              </p:cNvSpPr>
              <p:nvPr/>
            </p:nvSpPr>
            <p:spPr bwMode="auto">
              <a:xfrm>
                <a:off x="3130" y="341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5</a:t>
                </a:r>
              </a:p>
            </p:txBody>
          </p:sp>
          <p:sp>
            <p:nvSpPr>
              <p:cNvPr id="26" name="Rectangle 18"/>
              <p:cNvSpPr>
                <a:spLocks noChangeArrowheads="1"/>
              </p:cNvSpPr>
              <p:nvPr/>
            </p:nvSpPr>
            <p:spPr bwMode="auto">
              <a:xfrm>
                <a:off x="4714" y="325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5</a:t>
                </a:r>
              </a:p>
            </p:txBody>
          </p:sp>
          <p:sp>
            <p:nvSpPr>
              <p:cNvPr id="27" name="Rectangle 19"/>
              <p:cNvSpPr>
                <a:spLocks noChangeArrowheads="1"/>
              </p:cNvSpPr>
              <p:nvPr/>
            </p:nvSpPr>
            <p:spPr bwMode="auto">
              <a:xfrm>
                <a:off x="2457" y="2757"/>
                <a:ext cx="3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a:t>
                </a:r>
              </a:p>
            </p:txBody>
          </p:sp>
          <p:sp>
            <p:nvSpPr>
              <p:cNvPr id="28" name="Rectangle 20"/>
              <p:cNvSpPr>
                <a:spLocks noChangeArrowheads="1"/>
              </p:cNvSpPr>
              <p:nvPr/>
            </p:nvSpPr>
            <p:spPr bwMode="auto">
              <a:xfrm>
                <a:off x="2351" y="2317"/>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1,000</a:t>
                </a:r>
              </a:p>
            </p:txBody>
          </p:sp>
          <p:sp>
            <p:nvSpPr>
              <p:cNvPr id="29" name="Rectangle 21"/>
              <p:cNvSpPr>
                <a:spLocks noChangeArrowheads="1"/>
              </p:cNvSpPr>
              <p:nvPr/>
            </p:nvSpPr>
            <p:spPr bwMode="auto">
              <a:xfrm>
                <a:off x="2279" y="1872"/>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10,000</a:t>
                </a:r>
              </a:p>
            </p:txBody>
          </p:sp>
          <p:sp>
            <p:nvSpPr>
              <p:cNvPr id="30" name="Rectangle 22"/>
              <p:cNvSpPr>
                <a:spLocks noChangeArrowheads="1"/>
              </p:cNvSpPr>
              <p:nvPr/>
            </p:nvSpPr>
            <p:spPr bwMode="auto">
              <a:xfrm>
                <a:off x="2208" y="1426"/>
                <a:ext cx="5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100,000</a:t>
                </a:r>
              </a:p>
            </p:txBody>
          </p:sp>
          <p:sp>
            <p:nvSpPr>
              <p:cNvPr id="31" name="Oval 23"/>
              <p:cNvSpPr>
                <a:spLocks noChangeArrowheads="1"/>
              </p:cNvSpPr>
              <p:nvPr/>
            </p:nvSpPr>
            <p:spPr bwMode="auto">
              <a:xfrm>
                <a:off x="3691" y="1862"/>
                <a:ext cx="58" cy="5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Rectangle 24"/>
              <p:cNvSpPr>
                <a:spLocks noChangeArrowheads="1"/>
              </p:cNvSpPr>
              <p:nvPr/>
            </p:nvSpPr>
            <p:spPr bwMode="auto">
              <a:xfrm rot="-2736755">
                <a:off x="4298" y="3688"/>
                <a:ext cx="191"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Rectangle 25"/>
              <p:cNvSpPr>
                <a:spLocks noChangeArrowheads="1"/>
              </p:cNvSpPr>
              <p:nvPr/>
            </p:nvSpPr>
            <p:spPr bwMode="auto">
              <a:xfrm rot="1116376">
                <a:off x="3644" y="3578"/>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26"/>
              <p:cNvSpPr>
                <a:spLocks noChangeArrowheads="1"/>
              </p:cNvSpPr>
              <p:nvPr/>
            </p:nvSpPr>
            <p:spPr bwMode="auto">
              <a:xfrm rot="1116376">
                <a:off x="4143" y="3709"/>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 name="Rectangle 27"/>
              <p:cNvSpPr>
                <a:spLocks noChangeArrowheads="1"/>
              </p:cNvSpPr>
              <p:nvPr/>
            </p:nvSpPr>
            <p:spPr bwMode="auto">
              <a:xfrm>
                <a:off x="4336" y="363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a:t>
                </a:r>
              </a:p>
            </p:txBody>
          </p:sp>
          <p:sp>
            <p:nvSpPr>
              <p:cNvPr id="36" name="Rectangle 28"/>
              <p:cNvSpPr>
                <a:spLocks noChangeArrowheads="1"/>
              </p:cNvSpPr>
              <p:nvPr/>
            </p:nvSpPr>
            <p:spPr bwMode="auto">
              <a:xfrm>
                <a:off x="3583" y="355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a:t>
                </a:r>
              </a:p>
            </p:txBody>
          </p:sp>
          <p:sp>
            <p:nvSpPr>
              <p:cNvPr id="37" name="Rectangle 29"/>
              <p:cNvSpPr>
                <a:spLocks noChangeArrowheads="1"/>
              </p:cNvSpPr>
              <p:nvPr/>
            </p:nvSpPr>
            <p:spPr bwMode="auto">
              <a:xfrm>
                <a:off x="4107" y="368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15</a:t>
                </a:r>
              </a:p>
            </p:txBody>
          </p:sp>
          <p:grpSp>
            <p:nvGrpSpPr>
              <p:cNvPr id="38" name="Group 35"/>
              <p:cNvGrpSpPr>
                <a:grpSpLocks/>
              </p:cNvGrpSpPr>
              <p:nvPr/>
            </p:nvGrpSpPr>
            <p:grpSpPr bwMode="auto">
              <a:xfrm>
                <a:off x="3945" y="1227"/>
                <a:ext cx="603" cy="212"/>
                <a:chOff x="4301" y="1342"/>
                <a:chExt cx="603" cy="212"/>
              </a:xfrm>
            </p:grpSpPr>
            <p:sp>
              <p:nvSpPr>
                <p:cNvPr id="45" name="Rectangle 31"/>
                <p:cNvSpPr>
                  <a:spLocks noChangeArrowheads="1"/>
                </p:cNvSpPr>
                <p:nvPr/>
              </p:nvSpPr>
              <p:spPr bwMode="auto">
                <a:xfrm>
                  <a:off x="4348" y="1373"/>
                  <a:ext cx="508"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32"/>
                <p:cNvSpPr>
                  <a:spLocks noChangeArrowheads="1"/>
                </p:cNvSpPr>
                <p:nvPr/>
              </p:nvSpPr>
              <p:spPr bwMode="auto">
                <a:xfrm rot="-17214">
                  <a:off x="4301" y="1342"/>
                  <a:ext cx="6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solidFill>
                        <a:srgbClr val="FF0000"/>
                      </a:solidFill>
                    </a:rPr>
                    <a:t>B = 5 [T]</a:t>
                  </a:r>
                </a:p>
              </p:txBody>
            </p:sp>
          </p:grpSp>
          <p:grpSp>
            <p:nvGrpSpPr>
              <p:cNvPr id="39" name="Group 33"/>
              <p:cNvGrpSpPr>
                <a:grpSpLocks/>
              </p:cNvGrpSpPr>
              <p:nvPr/>
            </p:nvGrpSpPr>
            <p:grpSpPr bwMode="auto">
              <a:xfrm>
                <a:off x="2841" y="570"/>
                <a:ext cx="568" cy="212"/>
                <a:chOff x="1001" y="401"/>
                <a:chExt cx="568" cy="212"/>
              </a:xfrm>
            </p:grpSpPr>
            <p:sp>
              <p:nvSpPr>
                <p:cNvPr id="43" name="Rectangle 34"/>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35"/>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a:solidFill>
                        <a:srgbClr val="0000FF"/>
                      </a:solidFill>
                    </a:rPr>
                    <a:t>T=1.9 K</a:t>
                  </a:r>
                </a:p>
              </p:txBody>
            </p:sp>
          </p:grpSp>
          <p:grpSp>
            <p:nvGrpSpPr>
              <p:cNvPr id="40" name="Group 36"/>
              <p:cNvGrpSpPr>
                <a:grpSpLocks/>
              </p:cNvGrpSpPr>
              <p:nvPr/>
            </p:nvGrpSpPr>
            <p:grpSpPr bwMode="auto">
              <a:xfrm>
                <a:off x="2663" y="805"/>
                <a:ext cx="568" cy="212"/>
                <a:chOff x="1001" y="401"/>
                <a:chExt cx="568" cy="212"/>
              </a:xfrm>
            </p:grpSpPr>
            <p:sp>
              <p:nvSpPr>
                <p:cNvPr id="41" name="Rectangle 37"/>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a:solidFill>
                        <a:srgbClr val="0000FF"/>
                      </a:solidFill>
                    </a:rPr>
                    <a:t>T=4.2 K</a:t>
                  </a:r>
                </a:p>
              </p:txBody>
            </p:sp>
          </p:grpSp>
        </p:grpSp>
        <p:sp>
          <p:nvSpPr>
            <p:cNvPr id="11" name="AutoShape 42"/>
            <p:cNvSpPr>
              <a:spLocks/>
            </p:cNvSpPr>
            <p:nvPr/>
          </p:nvSpPr>
          <p:spPr bwMode="auto">
            <a:xfrm>
              <a:off x="457200" y="6249989"/>
              <a:ext cx="4211638" cy="466725"/>
            </a:xfrm>
            <a:prstGeom prst="accentCallout2">
              <a:avLst>
                <a:gd name="adj1" fmla="val 24491"/>
                <a:gd name="adj2" fmla="val 101810"/>
                <a:gd name="adj3" fmla="val 24491"/>
                <a:gd name="adj4" fmla="val 127931"/>
                <a:gd name="adj5" fmla="val -554083"/>
                <a:gd name="adj6" fmla="val 135468"/>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dirty="0" err="1">
                  <a:solidFill>
                    <a:schemeClr val="hlink"/>
                  </a:solidFill>
                </a:rPr>
                <a:t>Jc</a:t>
              </a:r>
              <a:r>
                <a:rPr lang="en-US" dirty="0">
                  <a:solidFill>
                    <a:schemeClr val="hlink"/>
                  </a:solidFill>
                </a:rPr>
                <a:t> (5 T, 4.2 K) ≈ 3000 A/mm</a:t>
              </a:r>
              <a:r>
                <a:rPr lang="en-US" baseline="30000" dirty="0">
                  <a:solidFill>
                    <a:schemeClr val="hlink"/>
                  </a:solidFill>
                </a:rPr>
                <a:t>2</a:t>
              </a:r>
              <a:endParaRPr lang="en-US" dirty="0">
                <a:solidFill>
                  <a:schemeClr val="hlink"/>
                </a:solidFill>
              </a:endParaRPr>
            </a:p>
          </p:txBody>
        </p:sp>
      </p:grpSp>
    </p:spTree>
    <p:extLst>
      <p:ext uri="{BB962C8B-B14F-4D97-AF65-F5344CB8AC3E}">
        <p14:creationId xmlns:p14="http://schemas.microsoft.com/office/powerpoint/2010/main" val="19686152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91" y="183275"/>
            <a:ext cx="7139136" cy="1143000"/>
          </a:xfrm>
        </p:spPr>
        <p:txBody>
          <a:bodyPr/>
          <a:lstStyle/>
          <a:p>
            <a:r>
              <a:rPr lang="en-US" dirty="0" smtClean="0"/>
              <a:t>SRF Cavities: Surface Resistance, Frequency and Temperature</a:t>
            </a:r>
            <a:endParaRPr lang="en-US" dirty="0"/>
          </a:p>
        </p:txBody>
      </p:sp>
      <p:sp>
        <p:nvSpPr>
          <p:cNvPr id="3" name="Content Placeholder 2"/>
          <p:cNvSpPr>
            <a:spLocks noGrp="1"/>
          </p:cNvSpPr>
          <p:nvPr>
            <p:ph idx="1"/>
          </p:nvPr>
        </p:nvSpPr>
        <p:spPr>
          <a:xfrm>
            <a:off x="225626" y="1517972"/>
            <a:ext cx="8461173" cy="4904907"/>
          </a:xfrm>
        </p:spPr>
        <p:txBody>
          <a:bodyPr>
            <a:normAutofit lnSpcReduction="10000"/>
          </a:bodyPr>
          <a:lstStyle/>
          <a:p>
            <a:r>
              <a:rPr lang="en-US" sz="2000" dirty="0" smtClean="0">
                <a:solidFill>
                  <a:srgbClr val="000000"/>
                </a:solidFill>
              </a:rPr>
              <a:t>The RF surface resistance (which we want to minimize) of a SRF cavity is given by:</a:t>
            </a:r>
          </a:p>
          <a:p>
            <a:pPr marL="0" indent="0">
              <a:buNone/>
            </a:pPr>
            <a:endParaRPr lang="en-US" dirty="0" smtClean="0">
              <a:solidFill>
                <a:srgbClr val="000000"/>
              </a:solidFill>
            </a:endParaRPr>
          </a:p>
          <a:p>
            <a:pPr marL="0" indent="0">
              <a:buNone/>
            </a:pPr>
            <a:endParaRPr lang="en-US" dirty="0">
              <a:solidFill>
                <a:srgbClr val="000000"/>
              </a:solidFill>
            </a:endParaRPr>
          </a:p>
          <a:p>
            <a:r>
              <a:rPr lang="en-US" sz="2000" dirty="0" smtClean="0">
                <a:solidFill>
                  <a:srgbClr val="000000"/>
                </a:solidFill>
              </a:rPr>
              <a:t>The surface resistance goes up with frequency and down with temperature: lower temperature equals less resistance, particularly at higher frequencies</a:t>
            </a:r>
          </a:p>
          <a:p>
            <a:r>
              <a:rPr lang="en-US" sz="2000" dirty="0">
                <a:solidFill>
                  <a:srgbClr val="000000"/>
                </a:solidFill>
              </a:rPr>
              <a:t>He II refrigeration is more costly (due to Carnot &amp; machine inefficiencies)</a:t>
            </a:r>
          </a:p>
          <a:p>
            <a:r>
              <a:rPr lang="en-US" sz="2000" dirty="0">
                <a:solidFill>
                  <a:srgbClr val="000000"/>
                </a:solidFill>
              </a:rPr>
              <a:t>Generally speaking, removing 1 W at 2 K is the equivalent of removing 3 W at 4.2 K</a:t>
            </a:r>
          </a:p>
          <a:p>
            <a:r>
              <a:rPr lang="en-US" sz="2000" dirty="0" smtClean="0">
                <a:solidFill>
                  <a:srgbClr val="000000"/>
                </a:solidFill>
              </a:rPr>
              <a:t>What is the optimal temperature? </a:t>
            </a:r>
          </a:p>
          <a:p>
            <a:pPr lvl="1"/>
            <a:r>
              <a:rPr lang="en-US" sz="1600" dirty="0" smtClean="0">
                <a:solidFill>
                  <a:srgbClr val="000000"/>
                </a:solidFill>
              </a:rPr>
              <a:t>Above about 500 – 700 MHz you win by operating below 4.2 K ( typically 1.8 – 2 K)</a:t>
            </a:r>
          </a:p>
          <a:p>
            <a:pPr lvl="1"/>
            <a:r>
              <a:rPr lang="en-US" sz="1600" dirty="0" smtClean="0">
                <a:solidFill>
                  <a:srgbClr val="000000"/>
                </a:solidFill>
              </a:rPr>
              <a:t>At lower frequencies </a:t>
            </a:r>
            <a:r>
              <a:rPr lang="en-US" sz="1600" smtClean="0">
                <a:solidFill>
                  <a:srgbClr val="000000"/>
                </a:solidFill>
              </a:rPr>
              <a:t>(e.g</a:t>
            </a:r>
            <a:r>
              <a:rPr lang="en-US" sz="1600" dirty="0" smtClean="0">
                <a:solidFill>
                  <a:srgbClr val="000000"/>
                </a:solidFill>
              </a:rPr>
              <a:t>. 80 MHz) you are better at 4.2 K thermodynamically but there may be other considerations (FRIB)</a:t>
            </a:r>
          </a:p>
          <a:p>
            <a:pPr lvl="1"/>
            <a:r>
              <a:rPr lang="en-US" sz="1600" dirty="0" smtClean="0">
                <a:solidFill>
                  <a:srgbClr val="000000"/>
                </a:solidFill>
              </a:rPr>
              <a:t>Between these limits it</a:t>
            </a:r>
            <a:r>
              <a:rPr lang="fr-FR" sz="1600" dirty="0" smtClean="0">
                <a:solidFill>
                  <a:srgbClr val="000000"/>
                </a:solidFill>
              </a:rPr>
              <a:t>’</a:t>
            </a:r>
            <a:r>
              <a:rPr lang="en-US" sz="1600" dirty="0" smtClean="0">
                <a:solidFill>
                  <a:srgbClr val="000000"/>
                </a:solidFill>
              </a:rPr>
              <a:t>s a fairly broad minimum. Most systems operate ~ 2 K – He II</a:t>
            </a:r>
          </a:p>
          <a:p>
            <a:pPr lvl="1"/>
            <a:endParaRPr lang="en-US" sz="16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He II   J. G. Weisend II</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7</a:t>
            </a:fld>
            <a:endParaRPr lang="sv-SE" dirty="0">
              <a:solidFill>
                <a:prstClr val="black">
                  <a:tint val="75000"/>
                </a:prstClr>
              </a:solidFill>
              <a:latin typeface="Calibri"/>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731386229"/>
              </p:ext>
            </p:extLst>
          </p:nvPr>
        </p:nvGraphicFramePr>
        <p:xfrm>
          <a:off x="2123245" y="2065741"/>
          <a:ext cx="3651432" cy="954990"/>
        </p:xfrm>
        <a:graphic>
          <a:graphicData uri="http://schemas.openxmlformats.org/presentationml/2006/ole">
            <mc:AlternateContent xmlns:mc="http://schemas.openxmlformats.org/markup-compatibility/2006">
              <mc:Choice xmlns:v="urn:schemas-microsoft-com:vml" Requires="v">
                <p:oleObj spid="_x0000_s70667" name="Equation" r:id="rId3" imgW="1651000" imgH="431800" progId="Equation.3">
                  <p:embed/>
                </p:oleObj>
              </mc:Choice>
              <mc:Fallback>
                <p:oleObj name="Equation" r:id="rId3" imgW="1651000" imgH="431800" progId="Equation.3">
                  <p:embed/>
                  <p:pic>
                    <p:nvPicPr>
                      <p:cNvPr id="0" name=""/>
                      <p:cNvPicPr/>
                      <p:nvPr/>
                    </p:nvPicPr>
                    <p:blipFill>
                      <a:blip r:embed="rId4"/>
                      <a:stretch>
                        <a:fillRect/>
                      </a:stretch>
                    </p:blipFill>
                    <p:spPr>
                      <a:xfrm>
                        <a:off x="2123245" y="2065741"/>
                        <a:ext cx="3651432" cy="954990"/>
                      </a:xfrm>
                      <a:prstGeom prst="rect">
                        <a:avLst/>
                      </a:prstGeom>
                    </p:spPr>
                  </p:pic>
                </p:oleObj>
              </mc:Fallback>
            </mc:AlternateContent>
          </a:graphicData>
        </a:graphic>
      </p:graphicFrame>
    </p:spTree>
    <p:extLst>
      <p:ext uri="{BB962C8B-B14F-4D97-AF65-F5344CB8AC3E}">
        <p14:creationId xmlns:p14="http://schemas.microsoft.com/office/powerpoint/2010/main" val="37146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7139136" cy="1143000"/>
          </a:xfrm>
        </p:spPr>
        <p:txBody>
          <a:bodyPr/>
          <a:lstStyle/>
          <a:p>
            <a:r>
              <a:rPr lang="en-US" dirty="0" smtClean="0"/>
              <a:t>What is He II ?</a:t>
            </a:r>
            <a:endParaRPr lang="en-US" dirty="0"/>
          </a:p>
        </p:txBody>
      </p:sp>
      <p:sp>
        <p:nvSpPr>
          <p:cNvPr id="3" name="Content Placeholder 2"/>
          <p:cNvSpPr>
            <a:spLocks noGrp="1"/>
          </p:cNvSpPr>
          <p:nvPr>
            <p:ph idx="1"/>
          </p:nvPr>
        </p:nvSpPr>
        <p:spPr/>
        <p:txBody>
          <a:bodyPr/>
          <a:lstStyle/>
          <a:p>
            <a:r>
              <a:rPr lang="en-US" dirty="0">
                <a:solidFill>
                  <a:srgbClr val="000000"/>
                </a:solidFill>
                <a:ea typeface="ＭＳ Ｐゴシック" charset="0"/>
                <a:cs typeface="ＭＳ Ｐゴシック" charset="0"/>
              </a:rPr>
              <a:t>A </a:t>
            </a:r>
            <a:r>
              <a:rPr lang="en-US" dirty="0" smtClean="0">
                <a:solidFill>
                  <a:srgbClr val="000000"/>
                </a:solidFill>
                <a:ea typeface="ＭＳ Ｐゴシック" charset="0"/>
                <a:cs typeface="ＭＳ Ｐゴシック" charset="0"/>
              </a:rPr>
              <a:t>“Bose </a:t>
            </a:r>
            <a:r>
              <a:rPr lang="en-US" dirty="0">
                <a:solidFill>
                  <a:srgbClr val="000000"/>
                </a:solidFill>
                <a:ea typeface="ＭＳ Ｐゴシック" charset="0"/>
                <a:cs typeface="ＭＳ Ｐゴシック" charset="0"/>
              </a:rPr>
              <a:t>– </a:t>
            </a:r>
            <a:r>
              <a:rPr lang="en-US" dirty="0" smtClean="0">
                <a:solidFill>
                  <a:srgbClr val="000000"/>
                </a:solidFill>
                <a:ea typeface="ＭＳ Ｐゴシック" charset="0"/>
                <a:cs typeface="ＭＳ Ｐゴシック" charset="0"/>
              </a:rPr>
              <a:t>Einstein like” </a:t>
            </a:r>
            <a:r>
              <a:rPr lang="en-US" dirty="0">
                <a:solidFill>
                  <a:srgbClr val="000000"/>
                </a:solidFill>
                <a:ea typeface="ＭＳ Ｐゴシック" charset="0"/>
                <a:cs typeface="ＭＳ Ｐゴシック" charset="0"/>
              </a:rPr>
              <a:t>Condensate</a:t>
            </a:r>
          </a:p>
          <a:p>
            <a:pPr lvl="1"/>
            <a:r>
              <a:rPr lang="en-US" dirty="0">
                <a:solidFill>
                  <a:srgbClr val="000000"/>
                </a:solidFill>
                <a:ea typeface="ＭＳ Ｐゴシック" charset="0"/>
              </a:rPr>
              <a:t>A fraction of atoms in He II have condensed to the quantum ground state</a:t>
            </a:r>
          </a:p>
          <a:p>
            <a:pPr lvl="1"/>
            <a:r>
              <a:rPr lang="en-US" dirty="0">
                <a:solidFill>
                  <a:srgbClr val="000000"/>
                </a:solidFill>
                <a:ea typeface="ＭＳ Ｐゴシック" charset="0"/>
              </a:rPr>
              <a:t>He II was the first </a:t>
            </a:r>
            <a:r>
              <a:rPr lang="en-US" dirty="0" smtClean="0">
                <a:solidFill>
                  <a:srgbClr val="000000"/>
                </a:solidFill>
                <a:ea typeface="ＭＳ Ｐゴシック" charset="0"/>
              </a:rPr>
              <a:t>of these condensates </a:t>
            </a:r>
            <a:r>
              <a:rPr lang="en-US" dirty="0">
                <a:solidFill>
                  <a:srgbClr val="000000"/>
                </a:solidFill>
                <a:ea typeface="ＭＳ Ｐゴシック" charset="0"/>
              </a:rPr>
              <a:t>discovered</a:t>
            </a:r>
          </a:p>
          <a:p>
            <a:pPr lvl="1"/>
            <a:r>
              <a:rPr lang="en-US" dirty="0">
                <a:solidFill>
                  <a:srgbClr val="000000"/>
                </a:solidFill>
                <a:ea typeface="ＭＳ Ｐゴシック" charset="0"/>
              </a:rPr>
              <a:t>The only one that has significant industrial applications</a:t>
            </a:r>
          </a:p>
          <a:p>
            <a:r>
              <a:rPr lang="en-US" dirty="0">
                <a:solidFill>
                  <a:srgbClr val="000000"/>
                </a:solidFill>
                <a:ea typeface="ＭＳ Ｐゴシック" charset="0"/>
                <a:cs typeface="ＭＳ Ｐゴシック" charset="0"/>
              </a:rPr>
              <a:t>The properties of He II can be understood via the two fluid </a:t>
            </a:r>
            <a:r>
              <a:rPr lang="en-US" dirty="0" smtClean="0">
                <a:solidFill>
                  <a:srgbClr val="000000"/>
                </a:solidFill>
                <a:ea typeface="ＭＳ Ｐゴシック" charset="0"/>
                <a:cs typeface="ＭＳ Ｐゴシック" charset="0"/>
              </a:rPr>
              <a:t>model</a:t>
            </a:r>
          </a:p>
          <a:p>
            <a:pPr lvl="1"/>
            <a:r>
              <a:rPr lang="en-US" dirty="0" smtClean="0">
                <a:solidFill>
                  <a:srgbClr val="000000"/>
                </a:solidFill>
                <a:ea typeface="ＭＳ Ｐゴシック" charset="0"/>
                <a:cs typeface="ＭＳ Ｐゴシック" charset="0"/>
              </a:rPr>
              <a:t>Note that a similar modeling approach is seen in superconductivity</a:t>
            </a:r>
            <a:endParaRPr lang="en-US" dirty="0">
              <a:solidFill>
                <a:srgbClr val="000000"/>
              </a:solidFill>
              <a:ea typeface="ＭＳ Ｐゴシック" charset="0"/>
              <a:cs typeface="ＭＳ Ｐゴシック"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5" name="Date Placeholder 4"/>
          <p:cNvSpPr>
            <a:spLocks noGrp="1"/>
          </p:cNvSpPr>
          <p:nvPr>
            <p:ph type="dt" sz="half" idx="10"/>
          </p:nvPr>
        </p:nvSpPr>
        <p:spPr/>
        <p:txBody>
          <a:bodyPr/>
          <a:lstStyle/>
          <a:p>
            <a:r>
              <a:rPr lang="en-US" smtClean="0"/>
              <a:t>January 2017</a:t>
            </a:r>
            <a:endParaRPr lang="sv-SE" dirty="0"/>
          </a:p>
        </p:txBody>
      </p:sp>
      <p:sp>
        <p:nvSpPr>
          <p:cNvPr id="6" name="Footer Placeholder 5"/>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16284111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7139136" cy="1143000"/>
          </a:xfrm>
        </p:spPr>
        <p:txBody>
          <a:bodyPr/>
          <a:lstStyle/>
          <a:p>
            <a:r>
              <a:rPr lang="en-US" dirty="0">
                <a:ea typeface="ＭＳ Ｐゴシック" charset="0"/>
                <a:cs typeface="ＭＳ Ｐゴシック" charset="0"/>
              </a:rPr>
              <a:t>Two Fluid Model</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5" name="Content Placeholder 1"/>
          <p:cNvSpPr>
            <a:spLocks noGrp="1"/>
          </p:cNvSpPr>
          <p:nvPr>
            <p:ph idx="1"/>
          </p:nvPr>
        </p:nvSpPr>
        <p:spPr>
          <a:xfrm>
            <a:off x="107504" y="1484784"/>
            <a:ext cx="4422775" cy="5027613"/>
          </a:xfrm>
        </p:spPr>
        <p:txBody>
          <a:bodyPr>
            <a:normAutofit lnSpcReduction="10000"/>
          </a:bodyPr>
          <a:lstStyle/>
          <a:p>
            <a:r>
              <a:rPr lang="en-US" dirty="0">
                <a:solidFill>
                  <a:srgbClr val="000000"/>
                </a:solidFill>
                <a:ea typeface="ＭＳ Ｐゴシック" charset="0"/>
                <a:cs typeface="ＭＳ Ｐゴシック" charset="0"/>
              </a:rPr>
              <a:t>He II can be thought of a fluid with two interpenetrating components:</a:t>
            </a:r>
          </a:p>
          <a:p>
            <a:pPr lvl="1"/>
            <a:r>
              <a:rPr lang="en-US" dirty="0">
                <a:solidFill>
                  <a:srgbClr val="000000"/>
                </a:solidFill>
                <a:ea typeface="ＭＳ Ｐゴシック" charset="0"/>
              </a:rPr>
              <a:t>Normal fluid component</a:t>
            </a:r>
          </a:p>
          <a:p>
            <a:pPr lvl="2"/>
            <a:r>
              <a:rPr lang="en-US" dirty="0">
                <a:solidFill>
                  <a:srgbClr val="000000"/>
                </a:solidFill>
                <a:ea typeface="ヒラギノ角ゴ Pro W3" charset="0"/>
                <a:cs typeface="ヒラギノ角ゴ Pro W3" charset="0"/>
              </a:rPr>
              <a:t>Finite viscosity</a:t>
            </a:r>
          </a:p>
          <a:p>
            <a:pPr lvl="2"/>
            <a:r>
              <a:rPr lang="en-US" dirty="0">
                <a:solidFill>
                  <a:srgbClr val="000000"/>
                </a:solidFill>
                <a:ea typeface="ヒラギノ角ゴ Pro W3" charset="0"/>
                <a:cs typeface="ヒラギノ角ゴ Pro W3" charset="0"/>
              </a:rPr>
              <a:t>Finite entropy</a:t>
            </a:r>
          </a:p>
          <a:p>
            <a:pPr lvl="1"/>
            <a:r>
              <a:rPr lang="en-US" dirty="0">
                <a:solidFill>
                  <a:srgbClr val="000000"/>
                </a:solidFill>
                <a:ea typeface="ＭＳ Ｐゴシック" charset="0"/>
              </a:rPr>
              <a:t>Superfluid component</a:t>
            </a:r>
          </a:p>
          <a:p>
            <a:pPr lvl="2"/>
            <a:r>
              <a:rPr lang="en-US" dirty="0">
                <a:solidFill>
                  <a:srgbClr val="000000"/>
                </a:solidFill>
                <a:ea typeface="ヒラギノ角ゴ Pro W3" charset="0"/>
                <a:cs typeface="ヒラギノ角ゴ Pro W3" charset="0"/>
              </a:rPr>
              <a:t>Zero viscosity</a:t>
            </a:r>
          </a:p>
          <a:p>
            <a:pPr lvl="2"/>
            <a:r>
              <a:rPr lang="en-US" dirty="0">
                <a:solidFill>
                  <a:srgbClr val="000000"/>
                </a:solidFill>
                <a:ea typeface="ヒラギノ角ゴ Pro W3" charset="0"/>
                <a:cs typeface="ヒラギノ角ゴ Pro W3" charset="0"/>
              </a:rPr>
              <a:t>Zero entropy</a:t>
            </a:r>
          </a:p>
          <a:p>
            <a:r>
              <a:rPr lang="en-US" dirty="0">
                <a:solidFill>
                  <a:srgbClr val="000000"/>
                </a:solidFill>
                <a:ea typeface="ＭＳ Ｐゴシック" charset="0"/>
                <a:cs typeface="ＭＳ Ｐゴシック" charset="0"/>
              </a:rPr>
              <a:t>The interaction of these components can explain He II behavior</a:t>
            </a:r>
          </a:p>
          <a:p>
            <a:pPr>
              <a:buFont typeface="Wingdings" charset="0"/>
              <a:buNone/>
            </a:pPr>
            <a:endParaRPr lang="en-US" dirty="0">
              <a:ea typeface="ＭＳ Ｐゴシック" charset="0"/>
              <a:cs typeface="ＭＳ Ｐゴシック" charset="0"/>
            </a:endParaRPr>
          </a:p>
        </p:txBody>
      </p:sp>
      <p:pic>
        <p:nvPicPr>
          <p:cNvPr id="6" name="Picture 5"/>
          <p:cNvPicPr>
            <a:picLocks noChangeAspect="1"/>
          </p:cNvPicPr>
          <p:nvPr/>
        </p:nvPicPr>
        <p:blipFill>
          <a:blip r:embed="rId2"/>
          <a:stretch>
            <a:fillRect/>
          </a:stretch>
        </p:blipFill>
        <p:spPr>
          <a:xfrm>
            <a:off x="4495800" y="1484784"/>
            <a:ext cx="4648200" cy="3860800"/>
          </a:xfrm>
          <a:prstGeom prst="rect">
            <a:avLst/>
          </a:prstGeom>
        </p:spPr>
      </p:pic>
      <p:sp>
        <p:nvSpPr>
          <p:cNvPr id="7" name="Rectangle 8"/>
          <p:cNvSpPr>
            <a:spLocks noChangeArrowheads="1"/>
          </p:cNvSpPr>
          <p:nvPr/>
        </p:nvSpPr>
        <p:spPr bwMode="auto">
          <a:xfrm>
            <a:off x="4427984" y="5589240"/>
            <a:ext cx="4572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buFont typeface="Wingdings" charset="0"/>
              <a:buNone/>
            </a:pPr>
            <a:r>
              <a:rPr lang="en-US" dirty="0"/>
              <a:t>Relative Densities of Superfluid and Normal fluid components </a:t>
            </a:r>
          </a:p>
          <a:p>
            <a:pPr algn="ctr">
              <a:lnSpc>
                <a:spcPct val="90000"/>
              </a:lnSpc>
              <a:buFont typeface="Wingdings" charset="0"/>
              <a:buNone/>
            </a:pPr>
            <a:r>
              <a:rPr lang="en-US" dirty="0"/>
              <a:t>(From </a:t>
            </a:r>
            <a:r>
              <a:rPr lang="en-US" u="sng" dirty="0"/>
              <a:t>Helium Cryogenics</a:t>
            </a:r>
            <a:r>
              <a:rPr lang="en-US" dirty="0"/>
              <a:t> – Van </a:t>
            </a:r>
            <a:r>
              <a:rPr lang="en-US" dirty="0" err="1"/>
              <a:t>Sciver</a:t>
            </a:r>
            <a:r>
              <a:rPr lang="en-US" dirty="0"/>
              <a:t>)</a:t>
            </a:r>
            <a:endParaRPr lang="en-US" u="sng" dirty="0"/>
          </a:p>
        </p:txBody>
      </p:sp>
      <p:sp>
        <p:nvSpPr>
          <p:cNvPr id="3" name="Date Placeholder 2"/>
          <p:cNvSpPr>
            <a:spLocks noGrp="1"/>
          </p:cNvSpPr>
          <p:nvPr>
            <p:ph type="dt" sz="half" idx="10"/>
          </p:nvPr>
        </p:nvSpPr>
        <p:spPr/>
        <p:txBody>
          <a:bodyPr/>
          <a:lstStyle/>
          <a:p>
            <a:r>
              <a:rPr lang="en-US" smtClean="0"/>
              <a:t>January 2017</a:t>
            </a:r>
            <a:endParaRPr lang="sv-SE" dirty="0"/>
          </a:p>
        </p:txBody>
      </p:sp>
      <p:sp>
        <p:nvSpPr>
          <p:cNvPr id="8" name="Footer Placeholder 7"/>
          <p:cNvSpPr>
            <a:spLocks noGrp="1"/>
          </p:cNvSpPr>
          <p:nvPr>
            <p:ph type="ftr" sz="quarter" idx="11"/>
          </p:nvPr>
        </p:nvSpPr>
        <p:spPr/>
        <p:txBody>
          <a:bodyPr/>
          <a:lstStyle/>
          <a:p>
            <a:r>
              <a:rPr lang="sv-SE" smtClean="0"/>
              <a:t>He II   J. G. Weisend II</a:t>
            </a:r>
            <a:endParaRPr lang="sv-SE" dirty="0"/>
          </a:p>
        </p:txBody>
      </p:sp>
    </p:spTree>
    <p:extLst>
      <p:ext uri="{BB962C8B-B14F-4D97-AF65-F5344CB8AC3E}">
        <p14:creationId xmlns:p14="http://schemas.microsoft.com/office/powerpoint/2010/main" val="3131299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2258</TotalTime>
  <Words>2193</Words>
  <Application>Microsoft Macintosh PowerPoint</Application>
  <PresentationFormat>On-screen Show (4:3)</PresentationFormat>
  <Paragraphs>362</Paragraphs>
  <Slides>36</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ESS Core Powerpoint</vt:lpstr>
      <vt:lpstr>Lecture_template</vt:lpstr>
      <vt:lpstr>Equation</vt:lpstr>
      <vt:lpstr>He II</vt:lpstr>
      <vt:lpstr>Goals</vt:lpstr>
      <vt:lpstr>He II (Superfluid Helium)</vt:lpstr>
      <vt:lpstr>Helium Phase Diagram</vt:lpstr>
      <vt:lpstr>Why use He II in Accelerator Systems?</vt:lpstr>
      <vt:lpstr>LHC NbTi Wire</vt:lpstr>
      <vt:lpstr>SRF Cavities: Surface Resistance, Frequency and Temperature</vt:lpstr>
      <vt:lpstr>What is He II ?</vt:lpstr>
      <vt:lpstr>Two Fluid Model</vt:lpstr>
      <vt:lpstr>Quantized Vortices (or does He II at 1 K rotate in a bucket)</vt:lpstr>
      <vt:lpstr>Direct Observation of Quantized Vortices  via Electron Trapping</vt:lpstr>
      <vt:lpstr>Heat Transfer in He II</vt:lpstr>
      <vt:lpstr>Heat Transfer in He II</vt:lpstr>
      <vt:lpstr>Heat Conductivity Function</vt:lpstr>
      <vt:lpstr>He II Heat Transfer Limits</vt:lpstr>
      <vt:lpstr>Peak Heat Flux  (q*) in Pressurized He II </vt:lpstr>
      <vt:lpstr>Limits on He II  Heat Transfer</vt:lpstr>
      <vt:lpstr>Surface Heat Transfer</vt:lpstr>
      <vt:lpstr>Surface Heat Transfer </vt:lpstr>
      <vt:lpstr>Forced Convection and He II</vt:lpstr>
      <vt:lpstr>He II Fluid Dynamics</vt:lpstr>
      <vt:lpstr>He II Fluid Dynamics</vt:lpstr>
      <vt:lpstr>Second Sound</vt:lpstr>
      <vt:lpstr>Second Sound</vt:lpstr>
      <vt:lpstr>Typical He II  Refrigeration System</vt:lpstr>
      <vt:lpstr> He II Cooling in Large  Accelerator Systems</vt:lpstr>
      <vt:lpstr> He II Cooling in Large  Accelerator Systems</vt:lpstr>
      <vt:lpstr> He II Cooling in  The European Spallation Source (Discrete Cooling)</vt:lpstr>
      <vt:lpstr>PowerPoint Presentation</vt:lpstr>
      <vt:lpstr>Large Hadron Collider (Continuous Cooling)</vt:lpstr>
      <vt:lpstr>Large Hadron Collider</vt:lpstr>
      <vt:lpstr> He II Cooling in  The European XFEL  (Continuous Cooling)</vt:lpstr>
      <vt:lpstr> He II Cooling in LCLS II</vt:lpstr>
      <vt:lpstr> He II Cooling in LCLS II</vt:lpstr>
      <vt:lpstr> Cross Section of LCLS II  Cryomodule</vt:lpstr>
      <vt:lpstr> He II Summary</vt:lpstr>
    </vt:vector>
  </TitlesOfParts>
  <Manager/>
  <Company>ESS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Heléne Björkman</dc:creator>
  <cp:keywords/>
  <dc:description/>
  <cp:lastModifiedBy>John Weisend</cp:lastModifiedBy>
  <cp:revision>109</cp:revision>
  <dcterms:created xsi:type="dcterms:W3CDTF">2013-10-29T16:05:10Z</dcterms:created>
  <dcterms:modified xsi:type="dcterms:W3CDTF">2016-11-02T13:05:46Z</dcterms:modified>
  <cp:category/>
</cp:coreProperties>
</file>